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6"/>
  </p:notesMasterIdLst>
  <p:sldIdLst>
    <p:sldId id="256" r:id="rId5"/>
    <p:sldId id="261" r:id="rId6"/>
    <p:sldId id="260" r:id="rId7"/>
    <p:sldId id="257" r:id="rId8"/>
    <p:sldId id="259" r:id="rId9"/>
    <p:sldId id="258" r:id="rId10"/>
    <p:sldId id="262" r:id="rId11"/>
    <p:sldId id="287" r:id="rId12"/>
    <p:sldId id="263" r:id="rId13"/>
    <p:sldId id="265" r:id="rId14"/>
    <p:sldId id="275" r:id="rId15"/>
    <p:sldId id="267" r:id="rId16"/>
    <p:sldId id="268" r:id="rId17"/>
    <p:sldId id="277" r:id="rId18"/>
    <p:sldId id="269" r:id="rId19"/>
    <p:sldId id="278" r:id="rId20"/>
    <p:sldId id="271" r:id="rId21"/>
    <p:sldId id="272" r:id="rId22"/>
    <p:sldId id="285" r:id="rId23"/>
    <p:sldId id="276" r:id="rId24"/>
    <p:sldId id="270" r:id="rId25"/>
    <p:sldId id="286" r:id="rId26"/>
    <p:sldId id="279" r:id="rId27"/>
    <p:sldId id="274" r:id="rId28"/>
    <p:sldId id="280" r:id="rId29"/>
    <p:sldId id="281" r:id="rId30"/>
    <p:sldId id="282" r:id="rId31"/>
    <p:sldId id="273" r:id="rId32"/>
    <p:sldId id="283" r:id="rId33"/>
    <p:sldId id="284"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6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544" autoAdjust="0"/>
  </p:normalViewPr>
  <p:slideViewPr>
    <p:cSldViewPr snapToGrid="0">
      <p:cViewPr varScale="1">
        <p:scale>
          <a:sx n="108" d="100"/>
          <a:sy n="108" d="100"/>
        </p:scale>
        <p:origin x="474" y="96"/>
      </p:cViewPr>
      <p:guideLst>
        <p:guide orient="horz" pos="2160"/>
        <p:guide pos="4679"/>
      </p:guideLst>
    </p:cSldViewPr>
  </p:slideViewPr>
  <p:notesTextViewPr>
    <p:cViewPr>
      <p:scale>
        <a:sx n="1" d="1"/>
        <a:sy n="1" d="1"/>
      </p:scale>
      <p:origin x="0" y="0"/>
    </p:cViewPr>
  </p:notesTextViewPr>
  <p:notesViewPr>
    <p:cSldViewPr snapToGrid="0">
      <p:cViewPr varScale="1">
        <p:scale>
          <a:sx n="91" d="100"/>
          <a:sy n="91" d="100"/>
        </p:scale>
        <p:origin x="347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Thompson" userId="1cb2365b-7198-427e-aa3e-013e0984a01a" providerId="ADAL" clId="{3E4A1BE5-8DDB-0A40-8942-C0F7B77BFD3F}"/>
    <pc:docChg chg="modSld">
      <pc:chgData name="David Thompson" userId="1cb2365b-7198-427e-aa3e-013e0984a01a" providerId="ADAL" clId="{3E4A1BE5-8DDB-0A40-8942-C0F7B77BFD3F}" dt="2023-03-26T09:04:41.212" v="4" actId="22"/>
      <pc:docMkLst>
        <pc:docMk/>
      </pc:docMkLst>
      <pc:sldChg chg="modNotesTx">
        <pc:chgData name="David Thompson" userId="1cb2365b-7198-427e-aa3e-013e0984a01a" providerId="ADAL" clId="{3E4A1BE5-8DDB-0A40-8942-C0F7B77BFD3F}" dt="2023-03-26T09:04:41.212" v="4" actId="22"/>
        <pc:sldMkLst>
          <pc:docMk/>
          <pc:sldMk cId="3576565561"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E1818-B814-4CB4-80F4-394CB834D8DE}" type="datetimeFigureOut">
              <a:rPr lang="en-GB" smtClean="0"/>
              <a:t>24/04/2023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BDD8D-4629-49C8-98E7-9C6E1C3506CC}" type="slidenum">
              <a:rPr lang="en-GB" smtClean="0"/>
              <a:t>‹#›</a:t>
            </a:fld>
            <a:endParaRPr lang="en-GB"/>
          </a:p>
        </p:txBody>
      </p:sp>
    </p:spTree>
    <p:extLst>
      <p:ext uri="{BB962C8B-B14F-4D97-AF65-F5344CB8AC3E}">
        <p14:creationId xmlns:p14="http://schemas.microsoft.com/office/powerpoint/2010/main" val="3053430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previous-versions/dotnet/articles/ms973858(v=msdn.10)?redirectedfrom=MSDN#highperfmanagedapps_topic1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dotnet/standard/garbage-collection/fundamental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Introduce – DT, Solutions Architect</a:t>
            </a:r>
            <a:r>
              <a:rPr lang="en-GB" baseline="0" dirty="0" smtClean="0"/>
              <a:t>, doing dev for 32 years, started with a ZX Spectrum, moved on to Amiga, C++ and been doing </a:t>
            </a:r>
            <a:r>
              <a:rPr lang="en-GB" baseline="0" dirty="0" err="1" smtClean="0"/>
              <a:t>dotnet</a:t>
            </a:r>
            <a:r>
              <a:rPr lang="en-GB" baseline="0" dirty="0" smtClean="0"/>
              <a:t> since .NET Framework 2</a:t>
            </a:r>
          </a:p>
          <a:p>
            <a:r>
              <a:rPr lang="en-GB" baseline="0" dirty="0" smtClean="0"/>
              <a:t>I really like understanding the low level aspects and </a:t>
            </a:r>
            <a:r>
              <a:rPr lang="en-GB" baseline="0" dirty="0" err="1" smtClean="0"/>
              <a:t>eeking</a:t>
            </a:r>
            <a:r>
              <a:rPr lang="en-GB" baseline="0" dirty="0" smtClean="0"/>
              <a:t> out as much perf as possible</a:t>
            </a:r>
          </a:p>
          <a:p>
            <a:r>
              <a:rPr lang="en-GB" baseline="0" dirty="0" smtClean="0"/>
              <a:t>Little piece of background, I did sales for many years before doing development commercially, so I’m quite competitive!</a:t>
            </a:r>
          </a:p>
          <a:p>
            <a:r>
              <a:rPr lang="en-GB" baseline="0" dirty="0" smtClean="0"/>
              <a:t>In keeping with the current thing, all images in this presentation are AI generated using </a:t>
            </a:r>
            <a:r>
              <a:rPr lang="en-GB" baseline="0" dirty="0" err="1" smtClean="0"/>
              <a:t>Midjourney</a:t>
            </a:r>
            <a:endParaRPr lang="en-GB" baseline="0" dirty="0" smtClean="0"/>
          </a:p>
          <a:p>
            <a:r>
              <a:rPr lang="en-GB" baseline="0" dirty="0" smtClean="0"/>
              <a:t>I’ll be talking today about optimisation, the PG title …. But it’s what I like to call</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1</a:t>
            </a:fld>
            <a:endParaRPr lang="en-GB"/>
          </a:p>
        </p:txBody>
      </p:sp>
    </p:spTree>
    <p:extLst>
      <p:ext uri="{BB962C8B-B14F-4D97-AF65-F5344CB8AC3E}">
        <p14:creationId xmlns:p14="http://schemas.microsoft.com/office/powerpoint/2010/main" val="1208577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ReadOnlySpan</a:t>
            </a:r>
            <a:r>
              <a:rPr lang="en-GB" dirty="0"/>
              <a:t>&lt;T&gt; is like a window into the memory inside the glass box. It allows you to see the contents of the memory, but it doesn't give you the ability to change it. So you can see the memory inside the glass box, but you can't touch it to alter it in any way.</a:t>
            </a:r>
          </a:p>
          <a:p>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12</a:t>
            </a:fld>
            <a:endParaRPr lang="en-GB"/>
          </a:p>
        </p:txBody>
      </p:sp>
    </p:spTree>
    <p:extLst>
      <p:ext uri="{BB962C8B-B14F-4D97-AF65-F5344CB8AC3E}">
        <p14:creationId xmlns:p14="http://schemas.microsoft.com/office/powerpoint/2010/main" val="2406553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 Strings </a:t>
            </a:r>
            <a:r>
              <a:rPr lang="en-GB" dirty="0"/>
              <a:t>are implicitly convertible to a </a:t>
            </a:r>
            <a:r>
              <a:rPr lang="en-GB" dirty="0" err="1"/>
              <a:t>ReadOnlySpan</a:t>
            </a:r>
            <a:r>
              <a:rPr lang="en-GB" dirty="0"/>
              <a:t>&lt;char&gt;</a:t>
            </a:r>
          </a:p>
          <a:p>
            <a:r>
              <a:rPr lang="en-GB" dirty="0" smtClean="0"/>
              <a:t>	We’ve </a:t>
            </a:r>
            <a:r>
              <a:rPr lang="en-GB" dirty="0"/>
              <a:t>now</a:t>
            </a:r>
            <a:r>
              <a:rPr lang="en-GB" baseline="0" dirty="0"/>
              <a:t> with a really simple change got a window into the memory of the string</a:t>
            </a:r>
          </a:p>
          <a:p>
            <a:r>
              <a:rPr lang="en-GB" baseline="0" dirty="0" smtClean="0"/>
              <a:t>2) So </a:t>
            </a:r>
            <a:r>
              <a:rPr lang="en-GB" baseline="0" dirty="0"/>
              <a:t>this window isn’t a fixed window, we can slice and dice it – which really handily, is like a substring!</a:t>
            </a:r>
          </a:p>
          <a:p>
            <a:r>
              <a:rPr lang="en-GB" baseline="0" dirty="0" smtClean="0"/>
              <a:t>3) Better</a:t>
            </a:r>
            <a:r>
              <a:rPr lang="en-GB" baseline="0" dirty="0"/>
              <a:t>, but – we’ve still got some allocations</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13</a:t>
            </a:fld>
            <a:endParaRPr lang="en-GB"/>
          </a:p>
        </p:txBody>
      </p:sp>
    </p:spTree>
    <p:extLst>
      <p:ext uri="{BB962C8B-B14F-4D97-AF65-F5344CB8AC3E}">
        <p14:creationId xmlns:p14="http://schemas.microsoft.com/office/powerpoint/2010/main" val="3787349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 James swoops</a:t>
            </a:r>
            <a:r>
              <a:rPr lang="en-GB" baseline="0" dirty="0" smtClean="0"/>
              <a:t> in with this method</a:t>
            </a:r>
            <a:endParaRPr lang="en-GB" dirty="0" smtClean="0"/>
          </a:p>
          <a:p>
            <a:r>
              <a:rPr lang="en-GB" dirty="0" smtClean="0"/>
              <a:t>1</a:t>
            </a:r>
            <a:r>
              <a:rPr lang="en-GB" dirty="0" smtClean="0"/>
              <a:t>) We have some scope creep</a:t>
            </a:r>
            <a:r>
              <a:rPr lang="en-GB" baseline="0" dirty="0" smtClean="0"/>
              <a:t> here, but we’re going to roll with it and we can have some more fun with optimisations</a:t>
            </a:r>
            <a:endParaRPr lang="en-GB" dirty="0" smtClean="0"/>
          </a:p>
          <a:p>
            <a:r>
              <a:rPr lang="en-GB" baseline="0" dirty="0" smtClean="0"/>
              <a:t>Nice</a:t>
            </a:r>
            <a:r>
              <a:rPr lang="en-GB" baseline="0" dirty="0"/>
              <a:t>, this removes a lot of allocations</a:t>
            </a:r>
          </a:p>
          <a:p>
            <a:r>
              <a:rPr lang="en-GB" baseline="0" dirty="0"/>
              <a:t>Great idea iterate over the characters and </a:t>
            </a:r>
            <a:r>
              <a:rPr lang="en-GB" baseline="0" dirty="0" smtClean="0"/>
              <a:t>replace</a:t>
            </a:r>
          </a:p>
          <a:p>
            <a:r>
              <a:rPr lang="en-GB" baseline="0" dirty="0" smtClean="0"/>
              <a:t>Why does this work? Because essentially a string is just an array of char’s</a:t>
            </a:r>
            <a:endParaRPr lang="en-GB" baseline="0" dirty="0"/>
          </a:p>
          <a:p>
            <a:r>
              <a:rPr lang="en-GB" dirty="0" smtClean="0"/>
              <a:t>2) But</a:t>
            </a:r>
            <a:r>
              <a:rPr lang="en-GB" dirty="0"/>
              <a:t>,</a:t>
            </a:r>
            <a:r>
              <a:rPr lang="en-GB" baseline="0" dirty="0"/>
              <a:t> </a:t>
            </a:r>
            <a:r>
              <a:rPr lang="en-GB" baseline="0" dirty="0" err="1"/>
              <a:t>ToCharArray</a:t>
            </a:r>
            <a:r>
              <a:rPr lang="en-GB" baseline="0" dirty="0"/>
              <a:t> </a:t>
            </a:r>
            <a:r>
              <a:rPr lang="en-GB" baseline="0" dirty="0" smtClean="0"/>
              <a:t>allocates</a:t>
            </a:r>
          </a:p>
          <a:p>
            <a:r>
              <a:rPr lang="en-GB" dirty="0" smtClean="0"/>
              <a:t>5) </a:t>
            </a:r>
            <a:r>
              <a:rPr lang="en-GB" dirty="0" smtClean="0"/>
              <a:t>He’s adding</a:t>
            </a:r>
            <a:r>
              <a:rPr lang="en-GB" baseline="0" dirty="0" smtClean="0"/>
              <a:t> </a:t>
            </a:r>
            <a:r>
              <a:rPr lang="en-GB" baseline="0" dirty="0" smtClean="0"/>
              <a:t>the offset in each iteration</a:t>
            </a:r>
            <a:br>
              <a:rPr lang="en-GB" baseline="0" dirty="0" smtClean="0"/>
            </a:br>
            <a:r>
              <a:rPr lang="en-GB" baseline="0" dirty="0" smtClean="0"/>
              <a:t>The runtime </a:t>
            </a:r>
            <a:r>
              <a:rPr lang="en-GB" baseline="0" dirty="0" smtClean="0"/>
              <a:t>also checking this isn’t out of bounds each time – more on that </a:t>
            </a:r>
            <a:r>
              <a:rPr lang="en-GB" baseline="0" dirty="0" smtClean="0"/>
              <a:t>later</a:t>
            </a:r>
          </a:p>
          <a:p>
            <a:r>
              <a:rPr lang="en-GB" baseline="0" dirty="0" smtClean="0"/>
              <a:t>This is going to be crap, there’s no way this performs</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15</a:t>
            </a:fld>
            <a:endParaRPr lang="en-GB"/>
          </a:p>
        </p:txBody>
      </p:sp>
    </p:spTree>
    <p:extLst>
      <p:ext uri="{BB962C8B-B14F-4D97-AF65-F5344CB8AC3E}">
        <p14:creationId xmlns:p14="http://schemas.microsoft.com/office/powerpoint/2010/main" val="1928906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Oh, </a:t>
            </a:r>
            <a:r>
              <a:rPr lang="en-GB" dirty="0" err="1" smtClean="0"/>
              <a:t>it’s..faster</a:t>
            </a:r>
            <a:r>
              <a:rPr lang="en-GB" dirty="0" smtClean="0"/>
              <a:t>…and it allocates less</a:t>
            </a:r>
          </a:p>
          <a:p>
            <a:r>
              <a:rPr lang="en-GB" dirty="0" smtClean="0"/>
              <a:t>Right,</a:t>
            </a:r>
            <a:r>
              <a:rPr lang="en-GB" baseline="0" dirty="0" smtClean="0"/>
              <a:t> I have to beat this now. I can’t let him win!</a:t>
            </a:r>
          </a:p>
          <a:p>
            <a:r>
              <a:rPr lang="en-GB" baseline="0" dirty="0" smtClean="0"/>
              <a:t>Time to bring out the </a:t>
            </a:r>
            <a:r>
              <a:rPr lang="en-GB" baseline="0" smtClean="0"/>
              <a:t>big guns</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16</a:t>
            </a:fld>
            <a:endParaRPr lang="en-GB"/>
          </a:p>
        </p:txBody>
      </p:sp>
    </p:spTree>
    <p:extLst>
      <p:ext uri="{BB962C8B-B14F-4D97-AF65-F5344CB8AC3E}">
        <p14:creationId xmlns:p14="http://schemas.microsoft.com/office/powerpoint/2010/main" val="290116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17</a:t>
            </a:fld>
            <a:endParaRPr lang="en-GB"/>
          </a:p>
        </p:txBody>
      </p:sp>
    </p:spTree>
    <p:extLst>
      <p:ext uri="{BB962C8B-B14F-4D97-AF65-F5344CB8AC3E}">
        <p14:creationId xmlns:p14="http://schemas.microsoft.com/office/powerpoint/2010/main" val="2463841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smtClean="0"/>
              <a:t>Calculate</a:t>
            </a:r>
            <a:r>
              <a:rPr lang="en-GB" baseline="0" dirty="0" smtClean="0"/>
              <a:t> the offset outside of the loop</a:t>
            </a:r>
          </a:p>
          <a:p>
            <a:pPr marL="228600" indent="-228600">
              <a:buAutoNum type="arabicParenR"/>
            </a:pPr>
            <a:r>
              <a:rPr lang="en-GB" baseline="0" dirty="0" smtClean="0"/>
              <a:t>And use it to initialise the </a:t>
            </a:r>
            <a:r>
              <a:rPr lang="en-GB" baseline="0" dirty="0" smtClean="0"/>
              <a:t>index</a:t>
            </a:r>
            <a:endParaRPr lang="en-GB" baseline="0" dirty="0" smtClean="0"/>
          </a:p>
        </p:txBody>
      </p:sp>
      <p:sp>
        <p:nvSpPr>
          <p:cNvPr id="4" name="Slide Number Placeholder 3"/>
          <p:cNvSpPr>
            <a:spLocks noGrp="1"/>
          </p:cNvSpPr>
          <p:nvPr>
            <p:ph type="sldNum" sz="quarter" idx="10"/>
          </p:nvPr>
        </p:nvSpPr>
        <p:spPr/>
        <p:txBody>
          <a:bodyPr/>
          <a:lstStyle/>
          <a:p>
            <a:fld id="{333BDD8D-4629-49C8-98E7-9C6E1C3506CC}" type="slidenum">
              <a:rPr lang="en-GB" smtClean="0"/>
              <a:t>18</a:t>
            </a:fld>
            <a:endParaRPr lang="en-GB"/>
          </a:p>
        </p:txBody>
      </p:sp>
    </p:spTree>
    <p:extLst>
      <p:ext uri="{BB962C8B-B14F-4D97-AF65-F5344CB8AC3E}">
        <p14:creationId xmlns:p14="http://schemas.microsoft.com/office/powerpoint/2010/main" val="2497747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smtClean="0"/>
              <a:t>Calculate</a:t>
            </a:r>
            <a:r>
              <a:rPr lang="en-GB" baseline="0" dirty="0" smtClean="0"/>
              <a:t> the offset outside of the loop</a:t>
            </a:r>
          </a:p>
          <a:p>
            <a:pPr marL="228600" indent="-228600">
              <a:buAutoNum type="arabicParenR"/>
            </a:pPr>
            <a:r>
              <a:rPr lang="en-GB" baseline="0" dirty="0" smtClean="0"/>
              <a:t>And use it to initialise the index</a:t>
            </a:r>
          </a:p>
          <a:p>
            <a:pPr marL="228600" indent="-228600">
              <a:buAutoNum type="arabicParenR"/>
            </a:pPr>
            <a:r>
              <a:rPr lang="en-GB" baseline="0" dirty="0" smtClean="0"/>
              <a:t>Now we just have one heap allocation</a:t>
            </a:r>
          </a:p>
        </p:txBody>
      </p:sp>
      <p:sp>
        <p:nvSpPr>
          <p:cNvPr id="4" name="Slide Number Placeholder 3"/>
          <p:cNvSpPr>
            <a:spLocks noGrp="1"/>
          </p:cNvSpPr>
          <p:nvPr>
            <p:ph type="sldNum" sz="quarter" idx="10"/>
          </p:nvPr>
        </p:nvSpPr>
        <p:spPr/>
        <p:txBody>
          <a:bodyPr/>
          <a:lstStyle/>
          <a:p>
            <a:fld id="{333BDD8D-4629-49C8-98E7-9C6E1C3506CC}" type="slidenum">
              <a:rPr lang="en-GB" smtClean="0"/>
              <a:t>19</a:t>
            </a:fld>
            <a:endParaRPr lang="en-GB"/>
          </a:p>
        </p:txBody>
      </p:sp>
    </p:spTree>
    <p:extLst>
      <p:ext uri="{BB962C8B-B14F-4D97-AF65-F5344CB8AC3E}">
        <p14:creationId xmlns:p14="http://schemas.microsoft.com/office/powerpoint/2010/main" val="4069739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stackoverflow.com</a:t>
            </a:r>
            <a:r>
              <a:rPr lang="en-GB"/>
              <a:t>/questions/28656872/why-is-stack-size-in-c-sharp-exactly-1-mb</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20</a:t>
            </a:fld>
            <a:endParaRPr lang="en-GB"/>
          </a:p>
        </p:txBody>
      </p:sp>
    </p:spTree>
    <p:extLst>
      <p:ext uri="{BB962C8B-B14F-4D97-AF65-F5344CB8AC3E}">
        <p14:creationId xmlns:p14="http://schemas.microsoft.com/office/powerpoint/2010/main" val="3982717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Span&lt;T&gt; is like smashing the glass on</a:t>
            </a:r>
            <a:r>
              <a:rPr lang="en-GB" baseline="0" dirty="0" smtClean="0"/>
              <a:t> a </a:t>
            </a:r>
            <a:r>
              <a:rPr lang="en-GB" baseline="0" dirty="0" err="1" smtClean="0"/>
              <a:t>ReadOnlySpan</a:t>
            </a:r>
            <a:r>
              <a:rPr lang="en-GB" baseline="0" dirty="0" smtClean="0"/>
              <a:t>&lt;T&gt;</a:t>
            </a:r>
            <a:r>
              <a:rPr lang="en-GB"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It’s a</a:t>
            </a:r>
            <a:r>
              <a:rPr lang="en-GB" baseline="0" dirty="0" smtClean="0"/>
              <a:t> </a:t>
            </a:r>
            <a:r>
              <a:rPr lang="en-GB" baseline="0" dirty="0" err="1" smtClean="0"/>
              <a:t>struct</a:t>
            </a:r>
            <a:r>
              <a:rPr lang="en-GB" baseline="0" dirty="0" smtClean="0"/>
              <a:t> representing the memory, which </a:t>
            </a:r>
            <a:r>
              <a:rPr lang="en-GB" dirty="0" smtClean="0"/>
              <a:t>allows</a:t>
            </a:r>
            <a:r>
              <a:rPr lang="en-GB" baseline="0" dirty="0" smtClean="0"/>
              <a:t> you to modify</a:t>
            </a:r>
            <a:r>
              <a:rPr lang="en-GB" dirty="0" smtClean="0"/>
              <a:t> it without copying, which is</a:t>
            </a:r>
            <a:r>
              <a:rPr lang="en-GB" baseline="0" dirty="0" smtClean="0"/>
              <a:t> great for optimisation</a:t>
            </a:r>
            <a:r>
              <a:rPr lang="en-GB" dirty="0" smtClean="0"/>
              <a:t>.</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21</a:t>
            </a:fld>
            <a:endParaRPr lang="en-GB"/>
          </a:p>
        </p:txBody>
      </p:sp>
    </p:spTree>
    <p:extLst>
      <p:ext uri="{BB962C8B-B14F-4D97-AF65-F5344CB8AC3E}">
        <p14:creationId xmlns:p14="http://schemas.microsoft.com/office/powerpoint/2010/main" val="423730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err="1" smtClean="0"/>
              <a:t>stackalloc</a:t>
            </a:r>
            <a:endParaRPr lang="en-GB" dirty="0" smtClean="0"/>
          </a:p>
          <a:p>
            <a:pPr marL="228600" indent="-228600">
              <a:buAutoNum type="arabicParenR"/>
            </a:pPr>
            <a:r>
              <a:rPr lang="en-GB" dirty="0" smtClean="0"/>
              <a:t>Calculate</a:t>
            </a:r>
            <a:r>
              <a:rPr lang="en-GB" baseline="0" dirty="0" smtClean="0"/>
              <a:t> </a:t>
            </a:r>
            <a:r>
              <a:rPr lang="en-GB" baseline="0" dirty="0" smtClean="0"/>
              <a:t>the offset outside of the loop</a:t>
            </a:r>
          </a:p>
          <a:p>
            <a:pPr marL="228600" indent="-228600">
              <a:buAutoNum type="arabicParenR"/>
            </a:pPr>
            <a:r>
              <a:rPr lang="en-GB" baseline="0" dirty="0" smtClean="0"/>
              <a:t>And use it to initialise the index</a:t>
            </a:r>
          </a:p>
          <a:p>
            <a:pPr marL="228600" indent="-228600">
              <a:buAutoNum type="arabicParenR"/>
            </a:pPr>
            <a:r>
              <a:rPr lang="en-GB" baseline="0" dirty="0" smtClean="0"/>
              <a:t>Now we just have one heap allocation</a:t>
            </a:r>
          </a:p>
        </p:txBody>
      </p:sp>
      <p:sp>
        <p:nvSpPr>
          <p:cNvPr id="4" name="Slide Number Placeholder 3"/>
          <p:cNvSpPr>
            <a:spLocks noGrp="1"/>
          </p:cNvSpPr>
          <p:nvPr>
            <p:ph type="sldNum" sz="quarter" idx="10"/>
          </p:nvPr>
        </p:nvSpPr>
        <p:spPr/>
        <p:txBody>
          <a:bodyPr/>
          <a:lstStyle/>
          <a:p>
            <a:fld id="{333BDD8D-4629-49C8-98E7-9C6E1C3506CC}" type="slidenum">
              <a:rPr lang="en-GB" smtClean="0"/>
              <a:t>22</a:t>
            </a:fld>
            <a:endParaRPr lang="en-GB"/>
          </a:p>
        </p:txBody>
      </p:sp>
    </p:spTree>
    <p:extLst>
      <p:ext uri="{BB962C8B-B14F-4D97-AF65-F5344CB8AC3E}">
        <p14:creationId xmlns:p14="http://schemas.microsoft.com/office/powerpoint/2010/main" val="548586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2</a:t>
            </a:fld>
            <a:endParaRPr lang="en-GB"/>
          </a:p>
        </p:txBody>
      </p:sp>
    </p:spTree>
    <p:extLst>
      <p:ext uri="{BB962C8B-B14F-4D97-AF65-F5344CB8AC3E}">
        <p14:creationId xmlns:p14="http://schemas.microsoft.com/office/powerpoint/2010/main" val="1016179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 Use </a:t>
            </a:r>
            <a:r>
              <a:rPr lang="en-GB" dirty="0" err="1" smtClean="0"/>
              <a:t>bitshift</a:t>
            </a:r>
            <a:r>
              <a:rPr lang="en-GB" dirty="0" smtClean="0"/>
              <a:t> rather than division by powers of 2, shifting once</a:t>
            </a:r>
            <a:r>
              <a:rPr lang="en-GB" baseline="0" dirty="0" smtClean="0"/>
              <a:t> to the right equals / 2 – Saves a small amount of nanoseconds</a:t>
            </a:r>
            <a:r>
              <a:rPr lang="en-GB" dirty="0" smtClean="0"/>
              <a:t/>
            </a:r>
            <a:br>
              <a:rPr lang="en-GB" dirty="0" smtClean="0"/>
            </a:br>
            <a:r>
              <a:rPr lang="en-GB" dirty="0" smtClean="0"/>
              <a:t>3)</a:t>
            </a:r>
            <a:r>
              <a:rPr lang="en-GB" baseline="0" dirty="0" smtClean="0"/>
              <a:t> Fill – eliminates need to calculate the end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3) Fill – </a:t>
            </a:r>
            <a:r>
              <a:rPr lang="en-GB" sz="1200" b="0" i="0" kern="1200" baseline="0" dirty="0" smtClean="0">
                <a:solidFill>
                  <a:schemeClr val="tx1"/>
                </a:solidFill>
                <a:effectLst/>
                <a:latin typeface="+mn-lt"/>
                <a:ea typeface="+mn-ea"/>
                <a:cs typeface="+mn-cs"/>
              </a:rPr>
              <a:t>Vectorised - </a:t>
            </a:r>
            <a:r>
              <a:rPr lang="en-GB" baseline="0" dirty="0" smtClean="0"/>
              <a:t>Makes use of SIMD </a:t>
            </a:r>
            <a:r>
              <a:rPr lang="en-GB" baseline="0" dirty="0" smtClean="0"/>
              <a:t>(</a:t>
            </a:r>
            <a:r>
              <a:rPr lang="en-GB" sz="1200" b="0" i="0" kern="1200" dirty="0" smtClean="0">
                <a:solidFill>
                  <a:schemeClr val="tx1"/>
                </a:solidFill>
                <a:effectLst/>
                <a:latin typeface="+mn-lt"/>
                <a:ea typeface="+mn-ea"/>
                <a:cs typeface="+mn-cs"/>
              </a:rPr>
              <a:t>Single </a:t>
            </a:r>
            <a:r>
              <a:rPr lang="en-GB" sz="1200" b="0" i="0" kern="1200" dirty="0" smtClean="0">
                <a:solidFill>
                  <a:schemeClr val="tx1"/>
                </a:solidFill>
                <a:effectLst/>
                <a:latin typeface="+mn-lt"/>
                <a:ea typeface="+mn-ea"/>
                <a:cs typeface="+mn-cs"/>
              </a:rPr>
              <a:t>instruction, multiple </a:t>
            </a:r>
            <a:r>
              <a:rPr lang="en-GB" sz="1200" b="0" i="0" kern="1200" dirty="0" smtClean="0">
                <a:solidFill>
                  <a:schemeClr val="tx1"/>
                </a:solidFill>
                <a:effectLst/>
                <a:latin typeface="+mn-lt"/>
                <a:ea typeface="+mn-ea"/>
                <a:cs typeface="+mn-cs"/>
              </a:rPr>
              <a:t>data).</a:t>
            </a:r>
            <a:r>
              <a:rPr lang="en-GB" sz="1200" b="0" i="0" kern="1200" baseline="0" dirty="0" smtClean="0">
                <a:solidFill>
                  <a:schemeClr val="tx1"/>
                </a:solidFill>
                <a:effectLst/>
                <a:latin typeface="+mn-lt"/>
                <a:ea typeface="+mn-ea"/>
                <a:cs typeface="+mn-cs"/>
              </a:rPr>
              <a:t> </a:t>
            </a:r>
            <a:r>
              <a:rPr lang="en-GB" sz="1200" b="0" i="0" kern="1200" baseline="0" dirty="0" smtClean="0">
                <a:solidFill>
                  <a:schemeClr val="tx1"/>
                </a:solidFill>
                <a:effectLst/>
                <a:latin typeface="+mn-lt"/>
                <a:ea typeface="+mn-ea"/>
                <a:cs typeface="+mn-cs"/>
              </a:rPr>
              <a:t>So the same instruction is applied to a vector of data (Performance gain increases with size</a:t>
            </a:r>
            <a:r>
              <a:rPr lang="en-GB" sz="1200" b="0"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baseline="0" dirty="0" smtClean="0">
                <a:solidFill>
                  <a:schemeClr val="tx1"/>
                </a:solidFill>
                <a:effectLst/>
                <a:latin typeface="+mn-lt"/>
                <a:ea typeface="+mn-ea"/>
                <a:cs typeface="+mn-cs"/>
              </a:rPr>
              <a:t>A Vector is a contiguous fixed length array containing, integers, floats (sound similar to Span? That is the workhorse for much of the </a:t>
            </a:r>
            <a:r>
              <a:rPr lang="en-GB" sz="1200" b="0" i="0" kern="1200" baseline="0" dirty="0" err="1" smtClean="0">
                <a:solidFill>
                  <a:schemeClr val="tx1"/>
                </a:solidFill>
                <a:effectLst/>
                <a:latin typeface="+mn-lt"/>
                <a:ea typeface="+mn-ea"/>
                <a:cs typeface="+mn-cs"/>
              </a:rPr>
              <a:t>.net</a:t>
            </a:r>
            <a:r>
              <a:rPr lang="en-GB" sz="1200" b="0" i="0" kern="1200" baseline="0" dirty="0" smtClean="0">
                <a:solidFill>
                  <a:schemeClr val="tx1"/>
                </a:solidFill>
                <a:effectLst/>
                <a:latin typeface="+mn-lt"/>
                <a:ea typeface="+mn-ea"/>
                <a:cs typeface="+mn-cs"/>
              </a:rPr>
              <a:t> </a:t>
            </a:r>
            <a:r>
              <a:rPr lang="en-GB" sz="1200" b="0" i="0" kern="1200" baseline="0" dirty="0" err="1" smtClean="0">
                <a:solidFill>
                  <a:schemeClr val="tx1"/>
                </a:solidFill>
                <a:effectLst/>
                <a:latin typeface="+mn-lt"/>
                <a:ea typeface="+mn-ea"/>
                <a:cs typeface="+mn-cs"/>
              </a:rPr>
              <a:t>improvments</a:t>
            </a:r>
            <a:r>
              <a:rPr lang="en-GB" sz="1200" b="0" i="0" kern="1200" baseline="0" dirty="0" smtClean="0">
                <a:solidFill>
                  <a:schemeClr val="tx1"/>
                </a:solidFill>
                <a:effectLst/>
                <a:latin typeface="+mn-lt"/>
                <a:ea typeface="+mn-ea"/>
                <a:cs typeface="+mn-cs"/>
              </a:rPr>
              <a:t>)</a:t>
            </a:r>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3BDD8D-4629-49C8-98E7-9C6E1C3506CC}" type="slidenum">
              <a:rPr lang="en-GB" smtClean="0"/>
              <a:t>24</a:t>
            </a:fld>
            <a:endParaRPr lang="en-GB"/>
          </a:p>
        </p:txBody>
      </p:sp>
    </p:spTree>
    <p:extLst>
      <p:ext uri="{BB962C8B-B14F-4D97-AF65-F5344CB8AC3E}">
        <p14:creationId xmlns:p14="http://schemas.microsoft.com/office/powerpoint/2010/main" val="248897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Managed code automatically </a:t>
            </a:r>
            <a:r>
              <a:rPr lang="en-GB" sz="1200" b="0" i="0" kern="1200" dirty="0" smtClean="0">
                <a:solidFill>
                  <a:schemeClr val="tx1"/>
                </a:solidFill>
                <a:effectLst/>
                <a:latin typeface="+mn-lt"/>
                <a:ea typeface="+mn-ea"/>
                <a:cs typeface="+mn-cs"/>
              </a:rPr>
              <a:t>checks</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the </a:t>
            </a:r>
            <a:r>
              <a:rPr lang="en-GB" sz="1200" b="0" i="0" kern="1200" dirty="0" smtClean="0">
                <a:solidFill>
                  <a:schemeClr val="tx1"/>
                </a:solidFill>
                <a:effectLst/>
                <a:latin typeface="+mn-lt"/>
                <a:ea typeface="+mn-ea"/>
                <a:cs typeface="+mn-cs"/>
              </a:rPr>
              <a:t>bounds of an array when you access. </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The JIT can eliminate unnecessary range checks from loops. </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To ensure elimination, explicitly test the array length in the "for" statement.</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But we can also cheat</a:t>
            </a:r>
            <a:r>
              <a:rPr lang="en-GB" dirty="0" smtClean="0">
                <a:hlinkClick r:id="rId3"/>
              </a:rPr>
              <a:t/>
            </a:r>
            <a:br>
              <a:rPr lang="en-GB" dirty="0" smtClean="0">
                <a:hlinkClick r:id="rId3"/>
              </a:rPr>
            </a:br>
            <a:r>
              <a:rPr lang="en-GB" dirty="0" smtClean="0">
                <a:hlinkClick r:id="rId3"/>
              </a:rPr>
              <a:t/>
            </a:r>
            <a:br>
              <a:rPr lang="en-GB" dirty="0" smtClean="0">
                <a:hlinkClick r:id="rId3"/>
              </a:rPr>
            </a:br>
            <a:r>
              <a:rPr lang="en-GB" dirty="0" smtClean="0">
                <a:hlinkClick r:id="rId3"/>
              </a:rPr>
              <a:t>Writing High-Performance Managed Applications : A Primer | Microsoft Learn</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26</a:t>
            </a:fld>
            <a:endParaRPr lang="en-GB"/>
          </a:p>
        </p:txBody>
      </p:sp>
    </p:spTree>
    <p:extLst>
      <p:ext uri="{BB962C8B-B14F-4D97-AF65-F5344CB8AC3E}">
        <p14:creationId xmlns:p14="http://schemas.microsoft.com/office/powerpoint/2010/main" val="3220220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Audience: Are strings</a:t>
            </a:r>
            <a:r>
              <a:rPr lang="en-GB" baseline="0" dirty="0" smtClean="0"/>
              <a:t> immutable?</a:t>
            </a:r>
            <a:endParaRPr lang="en-GB" dirty="0" smtClean="0"/>
          </a:p>
          <a:p>
            <a:r>
              <a:rPr lang="en-GB" dirty="0" smtClean="0"/>
              <a:t>We can convert</a:t>
            </a:r>
            <a:r>
              <a:rPr lang="en-GB" baseline="0" dirty="0" smtClean="0"/>
              <a:t> the string to </a:t>
            </a:r>
            <a:r>
              <a:rPr lang="en-GB" baseline="0" dirty="0" err="1" smtClean="0"/>
              <a:t>ReadOnlyMemory</a:t>
            </a:r>
            <a:r>
              <a:rPr lang="en-GB" baseline="0" dirty="0" smtClean="0"/>
              <a:t>&lt;T&gt;</a:t>
            </a:r>
          </a:p>
          <a:p>
            <a:r>
              <a:rPr lang="en-GB" baseline="0" dirty="0" smtClean="0"/>
              <a:t>Then cast is a Memory&lt;T&gt;</a:t>
            </a:r>
          </a:p>
          <a:p>
            <a:r>
              <a:rPr lang="en-GB" baseline="0" dirty="0" smtClean="0"/>
              <a:t>And now get it’s Span</a:t>
            </a:r>
          </a:p>
          <a:p>
            <a:r>
              <a:rPr lang="en-GB" baseline="0" dirty="0" smtClean="0"/>
              <a:t>Then the same dance we’ve just seen with the range checks eliminated</a:t>
            </a:r>
          </a:p>
          <a:p>
            <a:r>
              <a:rPr lang="en-GB" baseline="0" dirty="0" smtClean="0"/>
              <a:t>5) So, are strings immutable?</a:t>
            </a:r>
          </a:p>
          <a:p>
            <a:r>
              <a:rPr lang="en-GB" dirty="0" smtClean="0"/>
              <a:t>But wait, there’s more</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28</a:t>
            </a:fld>
            <a:endParaRPr lang="en-GB"/>
          </a:p>
        </p:txBody>
      </p:sp>
    </p:spTree>
    <p:extLst>
      <p:ext uri="{BB962C8B-B14F-4D97-AF65-F5344CB8AC3E}">
        <p14:creationId xmlns:p14="http://schemas.microsoft.com/office/powerpoint/2010/main" val="2593414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sz="1200" b="0" i="0" kern="1200" dirty="0" smtClean="0">
                <a:solidFill>
                  <a:schemeClr val="tx1"/>
                </a:solidFill>
                <a:effectLst/>
                <a:latin typeface="+mn-lt"/>
                <a:ea typeface="+mn-ea"/>
                <a:cs typeface="+mn-cs"/>
              </a:rPr>
              <a:t>Remove the</a:t>
            </a:r>
            <a:r>
              <a:rPr lang="en-GB" sz="1200" b="0" i="0" kern="1200" baseline="0" dirty="0" smtClean="0">
                <a:solidFill>
                  <a:schemeClr val="tx1"/>
                </a:solidFill>
                <a:effectLst/>
                <a:latin typeface="+mn-lt"/>
                <a:ea typeface="+mn-ea"/>
                <a:cs typeface="+mn-cs"/>
              </a:rPr>
              <a:t> return statement, one less instruction in the resulting IL</a:t>
            </a:r>
          </a:p>
          <a:p>
            <a:pPr marL="228600" indent="-228600">
              <a:buAutoNum type="arabicParenR"/>
            </a:pPr>
            <a:r>
              <a:rPr lang="en-GB" sz="1200" b="0" i="0" kern="1200" baseline="0" dirty="0" smtClean="0">
                <a:solidFill>
                  <a:schemeClr val="tx1"/>
                </a:solidFill>
                <a:effectLst/>
                <a:latin typeface="+mn-lt"/>
                <a:ea typeface="+mn-ea"/>
                <a:cs typeface="+mn-cs"/>
              </a:rPr>
              <a:t>Moves the more expensive virtual method call</a:t>
            </a:r>
          </a:p>
          <a:p>
            <a:pPr marL="228600" indent="-228600">
              <a:buAutoNum type="arabicParenR"/>
            </a:pPr>
            <a:r>
              <a:rPr lang="en-GB" sz="1200" b="0" i="0" kern="1200" baseline="0" dirty="0" smtClean="0">
                <a:solidFill>
                  <a:schemeClr val="tx1"/>
                </a:solidFill>
                <a:effectLst/>
                <a:latin typeface="+mn-lt"/>
                <a:ea typeface="+mn-ea"/>
                <a:cs typeface="+mn-cs"/>
              </a:rPr>
              <a:t>Division becomes a constant</a:t>
            </a:r>
          </a:p>
          <a:p>
            <a:pPr marL="228600" indent="-228600">
              <a:buAutoNum type="arabicParenR"/>
            </a:pPr>
            <a:r>
              <a:rPr lang="en-GB" sz="1200" b="0" i="0" kern="1200" baseline="0" dirty="0" smtClean="0">
                <a:solidFill>
                  <a:schemeClr val="tx1"/>
                </a:solidFill>
                <a:effectLst/>
                <a:latin typeface="+mn-lt"/>
                <a:ea typeface="+mn-ea"/>
                <a:cs typeface="+mn-cs"/>
              </a:rPr>
              <a:t>Pins a fixed pointer to the character array, similar to the memory marshal but without all of the casts</a:t>
            </a:r>
          </a:p>
          <a:p>
            <a:pPr marL="228600" indent="-228600">
              <a:buAutoNum type="arabicParenR"/>
            </a:pPr>
            <a:r>
              <a:rPr lang="en-GB" sz="1200" b="0" i="0" kern="1200" baseline="0" dirty="0" smtClean="0">
                <a:solidFill>
                  <a:schemeClr val="tx1"/>
                </a:solidFill>
                <a:effectLst/>
                <a:latin typeface="+mn-lt"/>
                <a:ea typeface="+mn-ea"/>
                <a:cs typeface="+mn-cs"/>
              </a:rPr>
              <a:t>To use the fixed keyword we have to declare the method as unsafe (and compile as unsafe, VS takes care of adding this flag for you)</a:t>
            </a:r>
            <a:endParaRPr lang="en-GB" sz="1200" b="0" i="0" kern="1200" dirty="0" smtClean="0">
              <a:solidFill>
                <a:schemeClr val="tx1"/>
              </a:solidFill>
              <a:effectLst/>
              <a:latin typeface="+mn-lt"/>
              <a:ea typeface="+mn-ea"/>
              <a:cs typeface="+mn-cs"/>
            </a:endParaRPr>
          </a:p>
          <a:p>
            <a:r>
              <a:rPr lang="en-GB" sz="1200" b="0" i="0" kern="1200" dirty="0" err="1" smtClean="0">
                <a:solidFill>
                  <a:schemeClr val="tx1"/>
                </a:solidFill>
                <a:effectLst/>
                <a:latin typeface="+mn-lt"/>
                <a:ea typeface="+mn-ea"/>
                <a:cs typeface="+mn-cs"/>
              </a:rPr>
              <a:t>Gotcha</a:t>
            </a:r>
            <a:r>
              <a:rPr lang="en-GB" sz="1200" b="0" i="0" kern="1200" dirty="0" smtClean="0">
                <a:solidFill>
                  <a:schemeClr val="tx1"/>
                </a:solidFill>
                <a:effectLst/>
                <a:latin typeface="+mn-lt"/>
                <a:ea typeface="+mn-ea"/>
                <a:cs typeface="+mn-cs"/>
              </a:rPr>
              <a:t>: The GC understands managed pointers and knows how to update them when it’s compacting the memory. With </a:t>
            </a:r>
            <a:r>
              <a:rPr lang="en-GB" dirty="0" smtClean="0"/>
              <a:t>unsafe</a:t>
            </a:r>
            <a:r>
              <a:rPr lang="en-GB" sz="1200" b="0" i="0" kern="1200" dirty="0" smtClean="0">
                <a:solidFill>
                  <a:schemeClr val="tx1"/>
                </a:solidFill>
                <a:effectLst/>
                <a:latin typeface="+mn-lt"/>
                <a:ea typeface="+mn-ea"/>
                <a:cs typeface="+mn-cs"/>
              </a:rPr>
              <a:t> this is not true, the managed memory needs to be pinned before it can be used. </a:t>
            </a:r>
          </a:p>
          <a:p>
            <a:r>
              <a:rPr lang="en-GB" sz="1200" b="0" i="0" kern="1200" dirty="0" err="1" smtClean="0">
                <a:solidFill>
                  <a:schemeClr val="tx1"/>
                </a:solidFill>
                <a:effectLst/>
                <a:latin typeface="+mn-lt"/>
                <a:ea typeface="+mn-ea"/>
                <a:cs typeface="+mn-cs"/>
              </a:rPr>
              <a:t>Gotcha</a:t>
            </a:r>
            <a:r>
              <a:rPr lang="en-GB" sz="1200" b="0" i="0" kern="1200" baseline="0" dirty="0" smtClean="0">
                <a:solidFill>
                  <a:schemeClr val="tx1"/>
                </a:solidFill>
                <a:effectLst/>
                <a:latin typeface="+mn-lt"/>
                <a:ea typeface="+mn-ea"/>
                <a:cs typeface="+mn-cs"/>
              </a:rPr>
              <a:t> 2: U</a:t>
            </a:r>
            <a:r>
              <a:rPr lang="en-GB" sz="1200" b="0" i="0" kern="1200" dirty="0" smtClean="0">
                <a:solidFill>
                  <a:schemeClr val="tx1"/>
                </a:solidFill>
                <a:effectLst/>
                <a:latin typeface="+mn-lt"/>
                <a:ea typeface="+mn-ea"/>
                <a:cs typeface="+mn-cs"/>
              </a:rPr>
              <a:t>sing </a:t>
            </a:r>
            <a:r>
              <a:rPr lang="en-GB" dirty="0" smtClean="0"/>
              <a:t>fixed</a:t>
            </a:r>
            <a:r>
              <a:rPr lang="en-GB" sz="1200" b="0" i="0" kern="1200" dirty="0" smtClean="0">
                <a:solidFill>
                  <a:schemeClr val="tx1"/>
                </a:solidFill>
                <a:effectLst/>
                <a:latin typeface="+mn-lt"/>
                <a:ea typeface="+mn-ea"/>
                <a:cs typeface="+mn-cs"/>
              </a:rPr>
              <a:t> locals prevent methods from </a:t>
            </a:r>
            <a:r>
              <a:rPr lang="en-GB" sz="1200" b="0" i="0" kern="1200" dirty="0" err="1" smtClean="0">
                <a:solidFill>
                  <a:schemeClr val="tx1"/>
                </a:solidFill>
                <a:effectLst/>
                <a:latin typeface="+mn-lt"/>
                <a:ea typeface="+mn-ea"/>
                <a:cs typeface="+mn-cs"/>
              </a:rPr>
              <a:t>inlining</a:t>
            </a:r>
            <a:r>
              <a:rPr lang="en-GB" sz="1200" b="0" i="0" kern="1200" dirty="0" smtClean="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29</a:t>
            </a:fld>
            <a:endParaRPr lang="en-GB"/>
          </a:p>
        </p:txBody>
      </p:sp>
    </p:spTree>
    <p:extLst>
      <p:ext uri="{BB962C8B-B14F-4D97-AF65-F5344CB8AC3E}">
        <p14:creationId xmlns:p14="http://schemas.microsoft.com/office/powerpoint/2010/main" val="10849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30</a:t>
            </a:fld>
            <a:endParaRPr lang="en-GB"/>
          </a:p>
        </p:txBody>
      </p:sp>
    </p:spTree>
    <p:extLst>
      <p:ext uri="{BB962C8B-B14F-4D97-AF65-F5344CB8AC3E}">
        <p14:creationId xmlns:p14="http://schemas.microsoft.com/office/powerpoint/2010/main" val="167946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optimise, always </a:t>
            </a:r>
            <a:r>
              <a:rPr lang="en-GB" dirty="0" smtClean="0"/>
              <a:t>measure</a:t>
            </a:r>
          </a:p>
          <a:p>
            <a:r>
              <a:rPr lang="en-GB" dirty="0" smtClean="0"/>
              <a:t>Donald Knuth </a:t>
            </a:r>
            <a:r>
              <a:rPr lang="en-GB" sz="1200" b="0" i="0" kern="1200" dirty="0" smtClean="0">
                <a:solidFill>
                  <a:schemeClr val="tx1"/>
                </a:solidFill>
                <a:effectLst/>
                <a:latin typeface="+mn-lt"/>
                <a:ea typeface="+mn-ea"/>
                <a:cs typeface="+mn-cs"/>
              </a:rPr>
              <a:t>Programmers waste enormous amounts of time thinking about, or worrying about, the speed of noncritical parts of their programs, and these attempts at efficiency actually have a strong negative impact when debugging and maintenance are considered. We </a:t>
            </a:r>
            <a:r>
              <a:rPr lang="en-GB" sz="1200" b="0" i="1" kern="1200" dirty="0" smtClean="0">
                <a:solidFill>
                  <a:schemeClr val="tx1"/>
                </a:solidFill>
                <a:effectLst/>
                <a:latin typeface="+mn-lt"/>
                <a:ea typeface="+mn-ea"/>
                <a:cs typeface="+mn-cs"/>
              </a:rPr>
              <a:t>should</a:t>
            </a:r>
            <a:r>
              <a:rPr lang="en-GB" sz="1200" b="0" i="0" kern="1200" dirty="0" smtClean="0">
                <a:solidFill>
                  <a:schemeClr val="tx1"/>
                </a:solidFill>
                <a:effectLst/>
                <a:latin typeface="+mn-lt"/>
                <a:ea typeface="+mn-ea"/>
                <a:cs typeface="+mn-cs"/>
              </a:rPr>
              <a:t> forget about small efficiencies, say about 97% of the time: </a:t>
            </a:r>
            <a:r>
              <a:rPr lang="en-GB" sz="1200" b="1" i="0" kern="1200" dirty="0" smtClean="0">
                <a:solidFill>
                  <a:schemeClr val="tx1"/>
                </a:solidFill>
                <a:effectLst/>
                <a:latin typeface="+mn-lt"/>
                <a:ea typeface="+mn-ea"/>
                <a:cs typeface="+mn-cs"/>
              </a:rPr>
              <a:t>premature optimization is the root of all evil.</a:t>
            </a:r>
            <a:r>
              <a:rPr lang="en-GB" sz="1200" b="0" i="0" kern="1200" dirty="0" smtClean="0">
                <a:solidFill>
                  <a:schemeClr val="tx1"/>
                </a:solidFill>
                <a:effectLst/>
                <a:latin typeface="+mn-lt"/>
                <a:ea typeface="+mn-ea"/>
                <a:cs typeface="+mn-cs"/>
              </a:rPr>
              <a:t> Yet we should not pass up our opportunities in that critical 3%</a:t>
            </a:r>
            <a:endParaRPr lang="en-GB" dirty="0"/>
          </a:p>
          <a:p>
            <a:r>
              <a:rPr lang="en-GB" dirty="0"/>
              <a:t>In this case we measured ego first</a:t>
            </a:r>
          </a:p>
          <a:p>
            <a:r>
              <a:rPr lang="en-GB" dirty="0"/>
              <a:t>They were big</a:t>
            </a:r>
          </a:p>
          <a:p>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4</a:t>
            </a:fld>
            <a:endParaRPr lang="en-GB"/>
          </a:p>
        </p:txBody>
      </p:sp>
    </p:spTree>
    <p:extLst>
      <p:ext uri="{BB962C8B-B14F-4D97-AF65-F5344CB8AC3E}">
        <p14:creationId xmlns:p14="http://schemas.microsoft.com/office/powerpoint/2010/main" val="122942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6</a:t>
            </a:fld>
            <a:endParaRPr lang="en-GB"/>
          </a:p>
        </p:txBody>
      </p:sp>
    </p:spTree>
    <p:extLst>
      <p:ext uri="{BB962C8B-B14F-4D97-AF65-F5344CB8AC3E}">
        <p14:creationId xmlns:p14="http://schemas.microsoft.com/office/powerpoint/2010/main" val="42649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7</a:t>
            </a:fld>
            <a:endParaRPr lang="en-GB"/>
          </a:p>
        </p:txBody>
      </p:sp>
    </p:spTree>
    <p:extLst>
      <p:ext uri="{BB962C8B-B14F-4D97-AF65-F5344CB8AC3E}">
        <p14:creationId xmlns:p14="http://schemas.microsoft.com/office/powerpoint/2010/main" val="3046353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8</a:t>
            </a:fld>
            <a:endParaRPr lang="en-GB"/>
          </a:p>
        </p:txBody>
      </p:sp>
    </p:spTree>
    <p:extLst>
      <p:ext uri="{BB962C8B-B14F-4D97-AF65-F5344CB8AC3E}">
        <p14:creationId xmlns:p14="http://schemas.microsoft.com/office/powerpoint/2010/main" val="889580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9</a:t>
            </a:fld>
            <a:endParaRPr lang="en-GB"/>
          </a:p>
        </p:txBody>
      </p:sp>
    </p:spTree>
    <p:extLst>
      <p:ext uri="{BB962C8B-B14F-4D97-AF65-F5344CB8AC3E}">
        <p14:creationId xmlns:p14="http://schemas.microsoft.com/office/powerpoint/2010/main" val="3790422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a:t>
            </a:r>
            <a:r>
              <a:rPr lang="en-GB" baseline="0" dirty="0"/>
              <a:t> methods that operate on a string cause an allocation</a:t>
            </a:r>
          </a:p>
          <a:p>
            <a:r>
              <a:rPr lang="en-GB" baseline="0" dirty="0"/>
              <a:t>They have to create a new string to store the result and return that</a:t>
            </a:r>
            <a:endParaRPr lang="en-GB" dirty="0"/>
          </a:p>
          <a:p>
            <a:r>
              <a:rPr lang="en-GB" dirty="0"/>
              <a:t>2) This one</a:t>
            </a:r>
            <a:r>
              <a:rPr lang="en-GB" baseline="0" dirty="0"/>
              <a:t> is</a:t>
            </a:r>
            <a:r>
              <a:rPr lang="en-GB" dirty="0"/>
              <a:t> where </a:t>
            </a:r>
            <a:r>
              <a:rPr lang="en-GB" dirty="0" smtClean="0"/>
              <a:t>exacerbates larger </a:t>
            </a:r>
            <a:r>
              <a:rPr lang="en-GB" dirty="0"/>
              <a:t>allocation</a:t>
            </a:r>
            <a:r>
              <a:rPr lang="en-GB" baseline="0" dirty="0"/>
              <a:t>s </a:t>
            </a:r>
            <a:r>
              <a:rPr lang="en-GB" baseline="0" dirty="0" smtClean="0"/>
              <a:t>as </a:t>
            </a:r>
            <a:r>
              <a:rPr lang="en-GB" baseline="0" dirty="0"/>
              <a:t>the string does</a:t>
            </a:r>
            <a:r>
              <a:rPr lang="en-GB" dirty="0"/>
              <a:t/>
            </a:r>
            <a:br>
              <a:rPr lang="en-GB" dirty="0"/>
            </a:br>
            <a:r>
              <a:rPr lang="en-GB" dirty="0"/>
              <a:t>Allocate,</a:t>
            </a:r>
            <a:r>
              <a:rPr lang="en-GB" baseline="0" dirty="0"/>
              <a:t> allocate, allocate</a:t>
            </a:r>
          </a:p>
          <a:p>
            <a:r>
              <a:rPr lang="en-GB" baseline="0" dirty="0"/>
              <a:t>So what can we do about all of these?</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10</a:t>
            </a:fld>
            <a:endParaRPr lang="en-GB"/>
          </a:p>
        </p:txBody>
      </p:sp>
    </p:spTree>
    <p:extLst>
      <p:ext uri="{BB962C8B-B14F-4D97-AF65-F5344CB8AC3E}">
        <p14:creationId xmlns:p14="http://schemas.microsoft.com/office/powerpoint/2010/main" val="188669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Region</a:t>
            </a:r>
            <a:r>
              <a:rPr lang="en-GB" baseline="0" dirty="0" smtClean="0"/>
              <a:t> of memory used for dynamic allocation (</a:t>
            </a:r>
            <a:r>
              <a:rPr lang="en-GB" baseline="0" dirty="0" err="1" smtClean="0"/>
              <a:t>i.e</a:t>
            </a:r>
            <a:r>
              <a:rPr lang="en-GB" baseline="0" dirty="0" smtClean="0"/>
              <a:t> new keyword)</a:t>
            </a:r>
          </a:p>
          <a:p>
            <a:r>
              <a:rPr lang="en-GB" baseline="0" dirty="0" smtClean="0"/>
              <a:t>Managed by GC</a:t>
            </a:r>
          </a:p>
          <a:p>
            <a:r>
              <a:rPr lang="en-GB" baseline="0" dirty="0" smtClean="0"/>
              <a:t>Supported by the runtime, keeps track and GC frees when not in use</a:t>
            </a:r>
          </a:p>
          <a:p>
            <a:r>
              <a:rPr lang="en-GB" dirty="0" smtClean="0"/>
              <a:t>This is expensive,</a:t>
            </a:r>
            <a:r>
              <a:rPr lang="en-GB" baseline="0" dirty="0" smtClean="0"/>
              <a:t> causes other threads to be suspended, with great power comes great responsibility!</a:t>
            </a:r>
            <a:endParaRPr lang="en-GB" dirty="0" smtClean="0"/>
          </a:p>
          <a:p>
            <a:r>
              <a:rPr lang="en-GB" dirty="0" smtClean="0"/>
              <a:t>Gen 0, 1, 2 (also Large object heap)</a:t>
            </a:r>
          </a:p>
          <a:p>
            <a:endParaRPr lang="en-GB" dirty="0" smtClean="0"/>
          </a:p>
          <a:p>
            <a:r>
              <a:rPr lang="en-GB" dirty="0" smtClean="0">
                <a:hlinkClick r:id="rId3"/>
              </a:rPr>
              <a:t>Fundamentals of garbage collection | Microsoft Learn</a:t>
            </a:r>
            <a:endParaRPr lang="en-GB" dirty="0"/>
          </a:p>
        </p:txBody>
      </p:sp>
      <p:sp>
        <p:nvSpPr>
          <p:cNvPr id="4" name="Slide Number Placeholder 3"/>
          <p:cNvSpPr>
            <a:spLocks noGrp="1"/>
          </p:cNvSpPr>
          <p:nvPr>
            <p:ph type="sldNum" sz="quarter" idx="10"/>
          </p:nvPr>
        </p:nvSpPr>
        <p:spPr/>
        <p:txBody>
          <a:bodyPr/>
          <a:lstStyle/>
          <a:p>
            <a:fld id="{333BDD8D-4629-49C8-98E7-9C6E1C3506CC}" type="slidenum">
              <a:rPr lang="en-GB" smtClean="0"/>
              <a:t>11</a:t>
            </a:fld>
            <a:endParaRPr lang="en-GB"/>
          </a:p>
        </p:txBody>
      </p:sp>
    </p:spTree>
    <p:extLst>
      <p:ext uri="{BB962C8B-B14F-4D97-AF65-F5344CB8AC3E}">
        <p14:creationId xmlns:p14="http://schemas.microsoft.com/office/powerpoint/2010/main" val="243633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E7EAC0-D9AE-4B43-9759-930B4EE2A3EA}" type="datetimeFigureOut">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2791536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E7EAC0-D9AE-4B43-9759-930B4EE2A3EA}" type="datetimeFigureOut">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1323144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E7EAC0-D9AE-4B43-9759-930B4EE2A3EA}" type="datetimeFigureOut">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3387058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E7EAC0-D9AE-4B43-9759-930B4EE2A3EA}" type="datetimeFigureOut">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60265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E7EAC0-D9AE-4B43-9759-930B4EE2A3EA}" type="datetimeFigureOut">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3799985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E7EAC0-D9AE-4B43-9759-930B4EE2A3EA}" type="datetimeFigureOut">
              <a:rPr lang="en-GB" smtClean="0"/>
              <a:t>24/04/2023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1385663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E7EAC0-D9AE-4B43-9759-930B4EE2A3EA}" type="datetimeFigureOut">
              <a:rPr lang="en-GB" smtClean="0"/>
              <a:t>24/04/2023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1449673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E7EAC0-D9AE-4B43-9759-930B4EE2A3EA}" type="datetimeFigureOut">
              <a:rPr lang="en-GB" smtClean="0"/>
              <a:t>24/04/2023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173621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7EAC0-D9AE-4B43-9759-930B4EE2A3EA}" type="datetimeFigureOut">
              <a:rPr lang="en-GB" smtClean="0"/>
              <a:t>24/04/2023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1412257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E7EAC0-D9AE-4B43-9759-930B4EE2A3EA}" type="datetimeFigureOut">
              <a:rPr lang="en-GB" smtClean="0"/>
              <a:t>24/04/2023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4140041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E7EAC0-D9AE-4B43-9759-930B4EE2A3EA}" type="datetimeFigureOut">
              <a:rPr lang="en-GB" smtClean="0"/>
              <a:t>24/04/2023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7280324-2033-4981-A22D-FB583A48CDE5}" type="slidenum">
              <a:rPr lang="en-GB" smtClean="0"/>
              <a:t>‹#›</a:t>
            </a:fld>
            <a:endParaRPr lang="en-GB"/>
          </a:p>
        </p:txBody>
      </p:sp>
    </p:spTree>
    <p:extLst>
      <p:ext uri="{BB962C8B-B14F-4D97-AF65-F5344CB8AC3E}">
        <p14:creationId xmlns:p14="http://schemas.microsoft.com/office/powerpoint/2010/main" val="3783141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7EAC0-D9AE-4B43-9759-930B4EE2A3EA}" type="datetimeFigureOut">
              <a:rPr lang="en-GB" smtClean="0"/>
              <a:t>24/04/2023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80324-2033-4981-A22D-FB583A48CDE5}" type="slidenum">
              <a:rPr lang="en-GB" smtClean="0"/>
              <a:t>‹#›</a:t>
            </a:fld>
            <a:endParaRPr lang="en-GB"/>
          </a:p>
        </p:txBody>
      </p:sp>
    </p:spTree>
    <p:extLst>
      <p:ext uri="{BB962C8B-B14F-4D97-AF65-F5344CB8AC3E}">
        <p14:creationId xmlns:p14="http://schemas.microsoft.com/office/powerpoint/2010/main" val="10107184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Pepsi1x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Spanning the Competition: An optimisation story</a:t>
            </a:r>
            <a:endParaRPr lang="en-GB" strike="sngStrike" dirty="0"/>
          </a:p>
        </p:txBody>
      </p:sp>
      <p:sp>
        <p:nvSpPr>
          <p:cNvPr id="3" name="Subtitle 2"/>
          <p:cNvSpPr>
            <a:spLocks noGrp="1"/>
          </p:cNvSpPr>
          <p:nvPr>
            <p:ph type="subTitle" idx="1"/>
          </p:nvPr>
        </p:nvSpPr>
        <p:spPr/>
        <p:txBody>
          <a:bodyPr/>
          <a:lstStyle/>
          <a:p>
            <a:r>
              <a:rPr lang="en-GB" dirty="0"/>
              <a:t> </a:t>
            </a:r>
          </a:p>
        </p:txBody>
      </p:sp>
      <p:sp>
        <p:nvSpPr>
          <p:cNvPr id="5" name="Title 1"/>
          <p:cNvSpPr txBox="1">
            <a:spLocks/>
          </p:cNvSpPr>
          <p:nvPr/>
        </p:nvSpPr>
        <p:spPr>
          <a:xfrm>
            <a:off x="1524000" y="2739579"/>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smtClean="0"/>
              <a:t>Optimisation for shits and giggles</a:t>
            </a:r>
            <a:endParaRPr lang="en-GB" strike="sngStrike" dirty="0"/>
          </a:p>
        </p:txBody>
      </p:sp>
    </p:spTree>
    <p:extLst>
      <p:ext uri="{BB962C8B-B14F-4D97-AF65-F5344CB8AC3E}">
        <p14:creationId xmlns:p14="http://schemas.microsoft.com/office/powerpoint/2010/main" val="3926061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65114" y="1825625"/>
            <a:ext cx="8461771" cy="4351338"/>
          </a:xfrm>
        </p:spPr>
      </p:pic>
      <p:sp>
        <p:nvSpPr>
          <p:cNvPr id="2" name="Title 1"/>
          <p:cNvSpPr>
            <a:spLocks noGrp="1"/>
          </p:cNvSpPr>
          <p:nvPr>
            <p:ph type="title"/>
          </p:nvPr>
        </p:nvSpPr>
        <p:spPr/>
        <p:txBody>
          <a:bodyPr/>
          <a:lstStyle/>
          <a:p>
            <a:r>
              <a:rPr lang="en-GB" dirty="0"/>
              <a:t>Let’s review</a:t>
            </a:r>
          </a:p>
        </p:txBody>
      </p:sp>
      <p:cxnSp>
        <p:nvCxnSpPr>
          <p:cNvPr id="7" name="Straight Arrow Connector 6"/>
          <p:cNvCxnSpPr/>
          <p:nvPr/>
        </p:nvCxnSpPr>
        <p:spPr>
          <a:xfrm flipH="1">
            <a:off x="6159055" y="3642238"/>
            <a:ext cx="1429305" cy="69245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095999" y="4087214"/>
            <a:ext cx="1429305" cy="69245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239415" y="4434148"/>
            <a:ext cx="1536806" cy="64025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305415" y="3489594"/>
            <a:ext cx="1429305" cy="69245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302930" y="3912145"/>
            <a:ext cx="1429305" cy="69245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78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Heap</a:t>
            </a:r>
          </a:p>
        </p:txBody>
      </p:sp>
      <p:sp>
        <p:nvSpPr>
          <p:cNvPr id="3" name="Content Placeholder 2"/>
          <p:cNvSpPr>
            <a:spLocks noGrp="1"/>
          </p:cNvSpPr>
          <p:nvPr>
            <p:ph idx="1"/>
          </p:nvPr>
        </p:nvSpPr>
        <p:spPr/>
        <p:txBody>
          <a:bodyPr>
            <a:normAutofit fontScale="85000" lnSpcReduction="20000"/>
          </a:bodyPr>
          <a:lstStyle/>
          <a:p>
            <a:pPr marL="0" indent="0">
              <a:buNone/>
            </a:pPr>
            <a:r>
              <a:rPr lang="en-GB" dirty="0"/>
              <a:t>The heap is a region of memory used for dynamic memory allocation in a program, managed by the garbage collector (GC) in .NET.</a:t>
            </a:r>
            <a:br>
              <a:rPr lang="en-GB" dirty="0"/>
            </a:br>
            <a:endParaRPr lang="en-GB" dirty="0"/>
          </a:p>
          <a:p>
            <a:pPr marL="0" indent="0">
              <a:buNone/>
            </a:pPr>
            <a:r>
              <a:rPr lang="en-GB" dirty="0" smtClean="0"/>
              <a:t>So that the GC can manage </a:t>
            </a:r>
            <a:r>
              <a:rPr lang="en-GB" dirty="0"/>
              <a:t>the </a:t>
            </a:r>
            <a:r>
              <a:rPr lang="en-GB" dirty="0" smtClean="0"/>
              <a:t>heap, </a:t>
            </a:r>
            <a:r>
              <a:rPr lang="en-GB" dirty="0"/>
              <a:t>the runtime keeps track of the object's </a:t>
            </a:r>
            <a:r>
              <a:rPr lang="en-GB" dirty="0" smtClean="0"/>
              <a:t>lifetime. </a:t>
            </a:r>
            <a:r>
              <a:rPr lang="en-GB" dirty="0"/>
              <a:t>T</a:t>
            </a:r>
            <a:r>
              <a:rPr lang="en-GB" dirty="0" smtClean="0"/>
              <a:t>his </a:t>
            </a:r>
            <a:r>
              <a:rPr lang="en-GB" dirty="0"/>
              <a:t>allows it to identify objects that are no longer reachable by the program and frees up their memory.</a:t>
            </a:r>
          </a:p>
          <a:p>
            <a:endParaRPr lang="en-GB" dirty="0"/>
          </a:p>
          <a:p>
            <a:pPr marL="0" indent="0">
              <a:buNone/>
            </a:pPr>
            <a:r>
              <a:rPr lang="en-GB" dirty="0"/>
              <a:t>The GC runs periodically in the background, scanning the heap to identify objects that are no longer in use. When an object is found to be no longer reachable, its memory is marked as free and can be reused for future allocations.</a:t>
            </a:r>
          </a:p>
          <a:p>
            <a:endParaRPr lang="en-GB" dirty="0"/>
          </a:p>
          <a:p>
            <a:pPr marL="0" indent="0">
              <a:buNone/>
            </a:pPr>
            <a:r>
              <a:rPr lang="en-GB" dirty="0"/>
              <a:t>This is not a trivial process and can be a performance bottleneck, so we should avoid creating unnecessary objects that will need to be garbage collected later. </a:t>
            </a:r>
          </a:p>
        </p:txBody>
      </p:sp>
    </p:spTree>
    <p:extLst>
      <p:ext uri="{BB962C8B-B14F-4D97-AF65-F5344CB8AC3E}">
        <p14:creationId xmlns:p14="http://schemas.microsoft.com/office/powerpoint/2010/main" val="18447555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ReadOnlySpan</a:t>
            </a:r>
            <a:r>
              <a:rPr lang="en-GB" dirty="0"/>
              <a:t>&lt;T&gt;</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9981" r="20982"/>
          <a:stretch/>
        </p:blipFill>
        <p:spPr>
          <a:xfrm>
            <a:off x="7429499" y="-12837"/>
            <a:ext cx="4743451" cy="6870838"/>
          </a:xfrm>
        </p:spPr>
      </p:pic>
      <p:sp>
        <p:nvSpPr>
          <p:cNvPr id="5" name="TextBox 4"/>
          <p:cNvSpPr txBox="1"/>
          <p:nvPr/>
        </p:nvSpPr>
        <p:spPr>
          <a:xfrm>
            <a:off x="514350" y="1762125"/>
            <a:ext cx="6334125" cy="2585323"/>
          </a:xfrm>
          <a:prstGeom prst="rect">
            <a:avLst/>
          </a:prstGeom>
          <a:noFill/>
        </p:spPr>
        <p:txBody>
          <a:bodyPr wrap="square" rtlCol="0">
            <a:spAutoFit/>
          </a:bodyPr>
          <a:lstStyle/>
          <a:p>
            <a:endParaRPr lang="en-GB" dirty="0"/>
          </a:p>
          <a:p>
            <a:r>
              <a:rPr lang="en-GB" dirty="0" err="1"/>
              <a:t>ReadOnlySpan</a:t>
            </a:r>
            <a:r>
              <a:rPr lang="en-GB" dirty="0"/>
              <a:t>&lt;T&gt; is a lightweight </a:t>
            </a:r>
            <a:r>
              <a:rPr lang="en-GB" dirty="0" err="1"/>
              <a:t>struct</a:t>
            </a:r>
            <a:r>
              <a:rPr lang="en-GB" dirty="0"/>
              <a:t> that represents a read-only sequence of memory. It's useful for scenarios where you want to read the contents of memory without making a copy of it, and where you want to ensure that it can't be modified.</a:t>
            </a:r>
          </a:p>
          <a:p>
            <a:endParaRPr lang="en-GB" dirty="0"/>
          </a:p>
          <a:p>
            <a:r>
              <a:rPr lang="en-GB" dirty="0"/>
              <a:t>So, to summarize: </a:t>
            </a:r>
            <a:r>
              <a:rPr lang="en-GB" dirty="0" err="1"/>
              <a:t>ReadOnlySpan</a:t>
            </a:r>
            <a:r>
              <a:rPr lang="en-GB" dirty="0"/>
              <a:t>&lt;T&gt; is like a window into a piece of memory in a glass box. It allows you to view the memory, but not modify it.</a:t>
            </a:r>
          </a:p>
        </p:txBody>
      </p:sp>
    </p:spTree>
    <p:extLst>
      <p:ext uri="{BB962C8B-B14F-4D97-AF65-F5344CB8AC3E}">
        <p14:creationId xmlns:p14="http://schemas.microsoft.com/office/powerpoint/2010/main" val="2951911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3831" y="1825625"/>
            <a:ext cx="10084337" cy="4351338"/>
          </a:xfrm>
        </p:spPr>
      </p:pic>
      <p:sp>
        <p:nvSpPr>
          <p:cNvPr id="2" name="Title 1"/>
          <p:cNvSpPr>
            <a:spLocks noGrp="1"/>
          </p:cNvSpPr>
          <p:nvPr>
            <p:ph type="title"/>
          </p:nvPr>
        </p:nvSpPr>
        <p:spPr/>
        <p:txBody>
          <a:bodyPr/>
          <a:lstStyle/>
          <a:p>
            <a:r>
              <a:rPr lang="en-GB" dirty="0"/>
              <a:t>Round 1…fight</a:t>
            </a:r>
          </a:p>
        </p:txBody>
      </p:sp>
      <p:cxnSp>
        <p:nvCxnSpPr>
          <p:cNvPr id="6" name="Straight Arrow Connector 5"/>
          <p:cNvCxnSpPr/>
          <p:nvPr/>
        </p:nvCxnSpPr>
        <p:spPr>
          <a:xfrm flipH="1">
            <a:off x="5222909" y="2198092"/>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324376" y="3835153"/>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282990" y="4274068"/>
            <a:ext cx="1536806" cy="64025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253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7625" y="3196319"/>
            <a:ext cx="9316750" cy="1609950"/>
          </a:xfrm>
        </p:spPr>
      </p:pic>
      <p:sp>
        <p:nvSpPr>
          <p:cNvPr id="5" name="Rectangle 4"/>
          <p:cNvSpPr/>
          <p:nvPr/>
        </p:nvSpPr>
        <p:spPr>
          <a:xfrm>
            <a:off x="8669964" y="3144773"/>
            <a:ext cx="967666" cy="17130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882330" y="3144773"/>
            <a:ext cx="967666" cy="17130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5546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 the dragon</a:t>
            </a:r>
            <a:endParaRPr lang="en-GB"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2211917"/>
            <a:ext cx="5781187" cy="3451225"/>
          </a:xfrm>
        </p:spPr>
      </p:pic>
      <p:cxnSp>
        <p:nvCxnSpPr>
          <p:cNvPr id="5" name="Straight Arrow Connector 4"/>
          <p:cNvCxnSpPr/>
          <p:nvPr/>
        </p:nvCxnSpPr>
        <p:spPr>
          <a:xfrm flipH="1">
            <a:off x="2848692" y="4361259"/>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2969999" y="3662099"/>
            <a:ext cx="980055" cy="5508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4161" y="2716773"/>
            <a:ext cx="4599639" cy="2441515"/>
          </a:xfrm>
          <a:prstGeom prst="rect">
            <a:avLst/>
          </a:prstGeom>
        </p:spPr>
      </p:pic>
      <p:cxnSp>
        <p:nvCxnSpPr>
          <p:cNvPr id="9" name="Straight Arrow Connector 8"/>
          <p:cNvCxnSpPr/>
          <p:nvPr/>
        </p:nvCxnSpPr>
        <p:spPr>
          <a:xfrm flipH="1">
            <a:off x="9288611" y="3386668"/>
            <a:ext cx="980055" cy="5508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23890" y="4302324"/>
            <a:ext cx="980055" cy="5508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636624" y="2575192"/>
            <a:ext cx="980055" cy="5508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879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1440" y="2939108"/>
            <a:ext cx="9269119" cy="2124371"/>
          </a:xfrm>
        </p:spPr>
      </p:pic>
      <p:sp>
        <p:nvSpPr>
          <p:cNvPr id="5" name="Rectangle 4"/>
          <p:cNvSpPr/>
          <p:nvPr/>
        </p:nvSpPr>
        <p:spPr>
          <a:xfrm>
            <a:off x="8622230" y="2939108"/>
            <a:ext cx="967666" cy="212437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02401" y="2939108"/>
            <a:ext cx="967666" cy="212437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2852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stackalloc</a:t>
            </a:r>
            <a:endParaRPr lang="en-GB"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2639" r="18056"/>
          <a:stretch/>
        </p:blipFill>
        <p:spPr>
          <a:xfrm>
            <a:off x="7429499" y="0"/>
            <a:ext cx="4752975" cy="6858000"/>
          </a:xfrm>
        </p:spPr>
      </p:pic>
      <p:sp>
        <p:nvSpPr>
          <p:cNvPr id="5" name="TextBox 4"/>
          <p:cNvSpPr txBox="1"/>
          <p:nvPr/>
        </p:nvSpPr>
        <p:spPr>
          <a:xfrm>
            <a:off x="514350" y="1762125"/>
            <a:ext cx="6334125" cy="646331"/>
          </a:xfrm>
          <a:prstGeom prst="rect">
            <a:avLst/>
          </a:prstGeom>
          <a:noFill/>
        </p:spPr>
        <p:txBody>
          <a:bodyPr wrap="square" rtlCol="0">
            <a:spAutoFit/>
          </a:bodyPr>
          <a:lstStyle/>
          <a:p>
            <a:endParaRPr lang="en-GB" dirty="0"/>
          </a:p>
          <a:p>
            <a:endParaRPr lang="en-GB" dirty="0"/>
          </a:p>
        </p:txBody>
      </p:sp>
      <p:sp>
        <p:nvSpPr>
          <p:cNvPr id="6" name="TextBox 5"/>
          <p:cNvSpPr txBox="1"/>
          <p:nvPr/>
        </p:nvSpPr>
        <p:spPr>
          <a:xfrm>
            <a:off x="514350" y="1762125"/>
            <a:ext cx="6334125" cy="3139321"/>
          </a:xfrm>
          <a:prstGeom prst="rect">
            <a:avLst/>
          </a:prstGeom>
          <a:noFill/>
        </p:spPr>
        <p:txBody>
          <a:bodyPr wrap="square" rtlCol="0">
            <a:spAutoFit/>
          </a:bodyPr>
          <a:lstStyle/>
          <a:p>
            <a:r>
              <a:rPr lang="en-GB" dirty="0"/>
              <a:t>It's important to note that </a:t>
            </a:r>
            <a:r>
              <a:rPr lang="en-GB" dirty="0" err="1"/>
              <a:t>stackalloc</a:t>
            </a:r>
            <a:r>
              <a:rPr lang="en-GB" dirty="0"/>
              <a:t> has some limitations. The amount of memory that can be allocated with </a:t>
            </a:r>
            <a:r>
              <a:rPr lang="en-GB" dirty="0" err="1"/>
              <a:t>stackalloc</a:t>
            </a:r>
            <a:r>
              <a:rPr lang="en-GB" dirty="0"/>
              <a:t> is limited, and the memory is automatically deallocated when the method containing the allocation exits. This means that you need to be careful when using </a:t>
            </a:r>
            <a:r>
              <a:rPr lang="en-GB" dirty="0" err="1"/>
              <a:t>stackalloc</a:t>
            </a:r>
            <a:r>
              <a:rPr lang="en-GB" dirty="0"/>
              <a:t> to avoid running into issues with stack overflow or unintentional memory deallocation.</a:t>
            </a:r>
          </a:p>
          <a:p>
            <a:endParaRPr lang="en-GB" dirty="0"/>
          </a:p>
          <a:p>
            <a:r>
              <a:rPr lang="en-GB" dirty="0"/>
              <a:t>In .NET, the default stack size for a thread is 1 MB for 32 bit processes or 4MB for 64 bit processes, which means that the maximum amount of memory that can be allocated on the stack is 1 MB minus the amount of stack space used by the function.</a:t>
            </a:r>
          </a:p>
        </p:txBody>
      </p:sp>
    </p:spTree>
    <p:extLst>
      <p:ext uri="{BB962C8B-B14F-4D97-AF65-F5344CB8AC3E}">
        <p14:creationId xmlns:p14="http://schemas.microsoft.com/office/powerpoint/2010/main" val="3269395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Powers combine^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32242" y="1825625"/>
            <a:ext cx="6727515" cy="4351338"/>
          </a:xfrm>
        </p:spPr>
      </p:pic>
      <p:cxnSp>
        <p:nvCxnSpPr>
          <p:cNvPr id="5" name="Straight Arrow Connector 4"/>
          <p:cNvCxnSpPr/>
          <p:nvPr/>
        </p:nvCxnSpPr>
        <p:spPr>
          <a:xfrm flipH="1">
            <a:off x="5447179" y="4273677"/>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847104" y="4479662"/>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733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Powers combine^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32242" y="1825625"/>
            <a:ext cx="6727515" cy="4351338"/>
          </a:xfrm>
        </p:spPr>
      </p:pic>
      <p:cxnSp>
        <p:nvCxnSpPr>
          <p:cNvPr id="7" name="Straight Arrow Connector 6"/>
          <p:cNvCxnSpPr/>
          <p:nvPr/>
        </p:nvCxnSpPr>
        <p:spPr>
          <a:xfrm flipH="1">
            <a:off x="4403220" y="3822714"/>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507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Premise</a:t>
            </a:r>
          </a:p>
        </p:txBody>
      </p:sp>
      <p:sp>
        <p:nvSpPr>
          <p:cNvPr id="3" name="Content Placeholder 2"/>
          <p:cNvSpPr>
            <a:spLocks noGrp="1"/>
          </p:cNvSpPr>
          <p:nvPr>
            <p:ph idx="1"/>
          </p:nvPr>
        </p:nvSpPr>
        <p:spPr>
          <a:xfrm>
            <a:off x="838200" y="1825625"/>
            <a:ext cx="6124575" cy="4351338"/>
          </a:xfrm>
        </p:spPr>
        <p:txBody>
          <a:bodyPr>
            <a:normAutofit fontScale="92500"/>
          </a:bodyPr>
          <a:lstStyle/>
          <a:p>
            <a:r>
              <a:rPr lang="en-GB" dirty="0"/>
              <a:t>We’re moving from ASP.NET MVC to Vue.js with a .NET back end</a:t>
            </a:r>
          </a:p>
          <a:p>
            <a:r>
              <a:rPr lang="en-GB" dirty="0"/>
              <a:t>We have to do multifactor </a:t>
            </a:r>
            <a:r>
              <a:rPr lang="en-GB" dirty="0" err="1"/>
              <a:t>auth</a:t>
            </a:r>
            <a:endParaRPr lang="en-GB" dirty="0"/>
          </a:p>
          <a:p>
            <a:r>
              <a:rPr lang="en-GB" dirty="0"/>
              <a:t>We need to know the user IS our client before we let them in</a:t>
            </a:r>
          </a:p>
          <a:p>
            <a:r>
              <a:rPr lang="en-GB" dirty="0"/>
              <a:t>We need a method that will take a mobile number and mask it</a:t>
            </a:r>
          </a:p>
          <a:p>
            <a:r>
              <a:rPr lang="en-GB" dirty="0"/>
              <a:t>Cant </a:t>
            </a:r>
            <a:r>
              <a:rPr lang="en-GB" dirty="0" smtClean="0"/>
              <a:t>send this to the front end </a:t>
            </a:r>
            <a:r>
              <a:rPr lang="en-GB" dirty="0" smtClean="0"/>
              <a:t>as an API call to </a:t>
            </a:r>
            <a:r>
              <a:rPr lang="en-GB" dirty="0" smtClean="0"/>
              <a:t>the </a:t>
            </a:r>
            <a:r>
              <a:rPr lang="en-GB" dirty="0"/>
              <a:t>front end without </a:t>
            </a:r>
            <a:r>
              <a:rPr lang="en-GB" dirty="0" smtClean="0"/>
              <a:t>exposing </a:t>
            </a:r>
            <a:r>
              <a:rPr lang="en-GB" dirty="0"/>
              <a:t>the mobile number to the clients browser</a:t>
            </a:r>
          </a:p>
          <a:p>
            <a:endParaRPr lang="en-GB" dirty="0"/>
          </a:p>
        </p:txBody>
      </p:sp>
      <p:pic>
        <p:nvPicPr>
          <p:cNvPr id="4" name="Picture 3"/>
          <p:cNvPicPr>
            <a:picLocks noChangeAspect="1"/>
          </p:cNvPicPr>
          <p:nvPr/>
        </p:nvPicPr>
        <p:blipFill rotWithShape="1">
          <a:blip r:embed="rId3"/>
          <a:srcRect r="31517"/>
          <a:stretch/>
        </p:blipFill>
        <p:spPr>
          <a:xfrm>
            <a:off x="7427913" y="0"/>
            <a:ext cx="4735512" cy="6858000"/>
          </a:xfrm>
          <a:prstGeom prst="rect">
            <a:avLst/>
          </a:prstGeom>
        </p:spPr>
      </p:pic>
    </p:spTree>
    <p:extLst>
      <p:ext uri="{BB962C8B-B14F-4D97-AF65-F5344CB8AC3E}">
        <p14:creationId xmlns:p14="http://schemas.microsoft.com/office/powerpoint/2010/main" val="12290957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Stack</a:t>
            </a:r>
          </a:p>
        </p:txBody>
      </p:sp>
      <p:sp>
        <p:nvSpPr>
          <p:cNvPr id="3" name="Content Placeholder 2"/>
          <p:cNvSpPr>
            <a:spLocks noGrp="1"/>
          </p:cNvSpPr>
          <p:nvPr>
            <p:ph idx="1"/>
          </p:nvPr>
        </p:nvSpPr>
        <p:spPr/>
        <p:txBody>
          <a:bodyPr>
            <a:normAutofit fontScale="85000" lnSpcReduction="10000"/>
          </a:bodyPr>
          <a:lstStyle/>
          <a:p>
            <a:pPr marL="0" indent="0">
              <a:buNone/>
            </a:pPr>
            <a:r>
              <a:rPr lang="en-GB" dirty="0"/>
              <a:t>The stack is a region of memory used for storing temporary data, managed by the operating system and deallocated automatically when the method exits.</a:t>
            </a:r>
            <a:br>
              <a:rPr lang="en-GB" dirty="0"/>
            </a:br>
            <a:r>
              <a:rPr lang="en-GB" dirty="0"/>
              <a:t/>
            </a:r>
            <a:br>
              <a:rPr lang="en-GB" dirty="0"/>
            </a:br>
            <a:r>
              <a:rPr lang="en-GB" dirty="0"/>
              <a:t>The runtime allocates memory on the stack for the object or data structure to be created. Stack memory does not need to be managed by the GC.</a:t>
            </a:r>
          </a:p>
          <a:p>
            <a:pPr marL="0" indent="0">
              <a:buNone/>
            </a:pPr>
            <a:endParaRPr lang="en-GB" dirty="0"/>
          </a:p>
          <a:p>
            <a:pPr marL="0" indent="0">
              <a:buNone/>
            </a:pPr>
            <a:r>
              <a:rPr lang="en-GB" dirty="0"/>
              <a:t>This makes the stack a faster and more efficient option for small, short-lived memory allocations that do not require the advanced memory management features provided by the heap and the garbage collector.</a:t>
            </a:r>
          </a:p>
          <a:p>
            <a:pPr marL="0" indent="0">
              <a:buNone/>
            </a:pPr>
            <a:endParaRPr lang="en-GB" dirty="0"/>
          </a:p>
          <a:p>
            <a:pPr marL="0" indent="0">
              <a:buNone/>
            </a:pPr>
            <a:r>
              <a:rPr lang="en-GB" dirty="0"/>
              <a:t>Stack memory is typically limited in size and is not as flexible as heap memory. If too much memory is allocated on the stack, it can cause a stack overflow error.</a:t>
            </a:r>
          </a:p>
          <a:p>
            <a:pPr marL="0" indent="0">
              <a:buNone/>
            </a:pPr>
            <a:endParaRPr lang="en-GB" dirty="0"/>
          </a:p>
        </p:txBody>
      </p:sp>
    </p:spTree>
    <p:extLst>
      <p:ext uri="{BB962C8B-B14F-4D97-AF65-F5344CB8AC3E}">
        <p14:creationId xmlns:p14="http://schemas.microsoft.com/office/powerpoint/2010/main" val="3576565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Span&lt;T&gt;</a:t>
            </a:r>
          </a:p>
        </p:txBody>
      </p:sp>
      <p:sp>
        <p:nvSpPr>
          <p:cNvPr id="5" name="TextBox 4"/>
          <p:cNvSpPr txBox="1"/>
          <p:nvPr/>
        </p:nvSpPr>
        <p:spPr>
          <a:xfrm>
            <a:off x="514350" y="1762125"/>
            <a:ext cx="6334125" cy="3416320"/>
          </a:xfrm>
          <a:prstGeom prst="rect">
            <a:avLst/>
          </a:prstGeom>
          <a:noFill/>
        </p:spPr>
        <p:txBody>
          <a:bodyPr wrap="square" rtlCol="0">
            <a:spAutoFit/>
          </a:bodyPr>
          <a:lstStyle/>
          <a:p>
            <a:endParaRPr lang="en-GB" dirty="0"/>
          </a:p>
          <a:p>
            <a:r>
              <a:rPr lang="en-GB" dirty="0"/>
              <a:t>To continue the glass box analogy, </a:t>
            </a:r>
            <a:r>
              <a:rPr lang="en-GB" dirty="0" smtClean="0"/>
              <a:t>Span&lt;T</a:t>
            </a:r>
            <a:r>
              <a:rPr lang="en-GB" dirty="0"/>
              <a:t>&gt; is like the act of smashing the glass of the box to gain direct access to the memory. It provides a view into a block of memory, just like </a:t>
            </a:r>
            <a:r>
              <a:rPr lang="en-GB" dirty="0" err="1"/>
              <a:t>ReadOnlySpan</a:t>
            </a:r>
            <a:r>
              <a:rPr lang="en-GB" dirty="0"/>
              <a:t>&lt;T&gt;, but it also allows you to modify the values directly.</a:t>
            </a:r>
          </a:p>
          <a:p>
            <a:endParaRPr lang="en-GB" dirty="0"/>
          </a:p>
          <a:p>
            <a:r>
              <a:rPr lang="en-GB" dirty="0"/>
              <a:t>Span&lt;T&gt; is a lightweight </a:t>
            </a:r>
            <a:r>
              <a:rPr lang="en-GB" dirty="0" err="1"/>
              <a:t>struct</a:t>
            </a:r>
            <a:r>
              <a:rPr lang="en-GB" dirty="0"/>
              <a:t> that represents a writable sequence of memory. It can be used to modify memory, without copying it. This can be useful for scenarios where you need to modify the values in place, or where you want to avoid the overhead of copying large amounts of data.</a:t>
            </a:r>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17074" r="13751"/>
          <a:stretch/>
        </p:blipFill>
        <p:spPr>
          <a:xfrm>
            <a:off x="7427913" y="794"/>
            <a:ext cx="4743451" cy="6857206"/>
          </a:xfrm>
        </p:spPr>
      </p:pic>
    </p:spTree>
    <p:extLst>
      <p:ext uri="{BB962C8B-B14F-4D97-AF65-F5344CB8AC3E}">
        <p14:creationId xmlns:p14="http://schemas.microsoft.com/office/powerpoint/2010/main" val="857171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Powers combine^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32242" y="1825625"/>
            <a:ext cx="6727515" cy="4351338"/>
          </a:xfrm>
        </p:spPr>
      </p:pic>
      <p:cxnSp>
        <p:nvCxnSpPr>
          <p:cNvPr id="5" name="Straight Arrow Connector 4"/>
          <p:cNvCxnSpPr/>
          <p:nvPr/>
        </p:nvCxnSpPr>
        <p:spPr>
          <a:xfrm flipH="1">
            <a:off x="5447179" y="4273677"/>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636874" y="5119424"/>
            <a:ext cx="980055" cy="5508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847104" y="4479662"/>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403220" y="3822714"/>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347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3782" y="2743818"/>
            <a:ext cx="9564435" cy="2514951"/>
          </a:xfrm>
        </p:spPr>
      </p:pic>
      <p:sp>
        <p:nvSpPr>
          <p:cNvPr id="5" name="Rectangle 4"/>
          <p:cNvSpPr/>
          <p:nvPr/>
        </p:nvSpPr>
        <p:spPr>
          <a:xfrm>
            <a:off x="8791589" y="2743818"/>
            <a:ext cx="967666" cy="25149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13290" y="2743819"/>
            <a:ext cx="967666" cy="25149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8450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 can do better</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51051" y="1825625"/>
            <a:ext cx="7489898" cy="4351338"/>
          </a:xfrm>
        </p:spPr>
      </p:pic>
      <p:cxnSp>
        <p:nvCxnSpPr>
          <p:cNvPr id="4" name="Straight Arrow Connector 3"/>
          <p:cNvCxnSpPr/>
          <p:nvPr/>
        </p:nvCxnSpPr>
        <p:spPr>
          <a:xfrm flipH="1">
            <a:off x="4776203" y="4756565"/>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532654" y="4664202"/>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6026474" y="4664202"/>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590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651" y="2467555"/>
            <a:ext cx="9478698" cy="3067478"/>
          </a:xfrm>
        </p:spPr>
      </p:pic>
      <p:sp>
        <p:nvSpPr>
          <p:cNvPr id="7" name="Rectangle 6"/>
          <p:cNvSpPr/>
          <p:nvPr/>
        </p:nvSpPr>
        <p:spPr>
          <a:xfrm>
            <a:off x="8756200" y="2467555"/>
            <a:ext cx="967666" cy="306747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948675" y="2467555"/>
            <a:ext cx="967666" cy="306747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9133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Boundless Performance</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7914" y="1825625"/>
            <a:ext cx="6556171" cy="4351338"/>
          </a:xfrm>
        </p:spPr>
      </p:pic>
      <p:cxnSp>
        <p:nvCxnSpPr>
          <p:cNvPr id="5" name="Straight Arrow Connector 4"/>
          <p:cNvCxnSpPr/>
          <p:nvPr/>
        </p:nvCxnSpPr>
        <p:spPr>
          <a:xfrm flipH="1">
            <a:off x="5567362" y="4445127"/>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6942086" y="4731274"/>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995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177" y="2291318"/>
            <a:ext cx="9459645" cy="3419952"/>
          </a:xfrm>
        </p:spPr>
      </p:pic>
      <p:sp>
        <p:nvSpPr>
          <p:cNvPr id="5" name="Rectangle 4"/>
          <p:cNvSpPr/>
          <p:nvPr/>
        </p:nvSpPr>
        <p:spPr>
          <a:xfrm>
            <a:off x="8756200" y="2291318"/>
            <a:ext cx="967666" cy="34199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600" y="2291318"/>
            <a:ext cx="967666" cy="34199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998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fastest – and furious</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65114" y="1825625"/>
            <a:ext cx="8461771" cy="4351338"/>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4187" y="1971675"/>
            <a:ext cx="3892038" cy="377041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626" y="5981578"/>
            <a:ext cx="6058746" cy="876422"/>
          </a:xfrm>
          <a:prstGeom prst="rect">
            <a:avLst/>
          </a:prstGeom>
        </p:spPr>
      </p:pic>
      <p:cxnSp>
        <p:nvCxnSpPr>
          <p:cNvPr id="7" name="Straight Arrow Connector 6"/>
          <p:cNvCxnSpPr/>
          <p:nvPr/>
        </p:nvCxnSpPr>
        <p:spPr>
          <a:xfrm flipH="1">
            <a:off x="5567362" y="3570734"/>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038725" y="5742087"/>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068098" y="5888137"/>
            <a:ext cx="967666" cy="9914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5567362" y="5924060"/>
            <a:ext cx="967666" cy="9914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9706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Unsafe speeds!</a:t>
            </a:r>
            <a:endParaRPr lang="en-GB"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90825" y="1825625"/>
            <a:ext cx="6410349" cy="4351338"/>
          </a:xfrm>
        </p:spPr>
      </p:pic>
      <p:cxnSp>
        <p:nvCxnSpPr>
          <p:cNvPr id="4" name="Straight Arrow Connector 3"/>
          <p:cNvCxnSpPr/>
          <p:nvPr/>
        </p:nvCxnSpPr>
        <p:spPr>
          <a:xfrm flipH="1">
            <a:off x="4377754" y="2816132"/>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906391" y="3237216"/>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6275031" y="4001294"/>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567362" y="4230594"/>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308213" y="1890223"/>
            <a:ext cx="1057274"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412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Caveats</a:t>
            </a:r>
          </a:p>
        </p:txBody>
      </p:sp>
      <p:sp>
        <p:nvSpPr>
          <p:cNvPr id="3" name="Content Placeholder 2"/>
          <p:cNvSpPr>
            <a:spLocks noGrp="1"/>
          </p:cNvSpPr>
          <p:nvPr>
            <p:ph idx="1"/>
          </p:nvPr>
        </p:nvSpPr>
        <p:spPr>
          <a:xfrm>
            <a:off x="838200" y="1825625"/>
            <a:ext cx="6076950" cy="4351338"/>
          </a:xfrm>
        </p:spPr>
        <p:txBody>
          <a:bodyPr/>
          <a:lstStyle/>
          <a:p>
            <a:r>
              <a:rPr lang="en-GB" dirty="0"/>
              <a:t>There was really no need to do what we did here</a:t>
            </a:r>
          </a:p>
          <a:p>
            <a:r>
              <a:rPr lang="en-GB" dirty="0"/>
              <a:t>Just two senior </a:t>
            </a:r>
            <a:r>
              <a:rPr lang="en-GB" dirty="0" err="1"/>
              <a:t>devs</a:t>
            </a:r>
            <a:r>
              <a:rPr lang="en-GB" dirty="0"/>
              <a:t> trying to out do each other</a:t>
            </a:r>
          </a:p>
          <a:p>
            <a:r>
              <a:rPr lang="en-GB" dirty="0"/>
              <a:t>It’s probably not the best solution to the actual problem</a:t>
            </a:r>
          </a:p>
          <a:p>
            <a:pPr marL="0" indent="0">
              <a:buNone/>
            </a:pPr>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861" r="25255"/>
          <a:stretch/>
        </p:blipFill>
        <p:spPr>
          <a:xfrm>
            <a:off x="7427913" y="0"/>
            <a:ext cx="4792662" cy="6858000"/>
          </a:xfrm>
          <a:prstGeom prst="rect">
            <a:avLst/>
          </a:prstGeom>
        </p:spPr>
      </p:pic>
    </p:spTree>
    <p:extLst>
      <p:ext uri="{BB962C8B-B14F-4D97-AF65-F5344CB8AC3E}">
        <p14:creationId xmlns:p14="http://schemas.microsoft.com/office/powerpoint/2010/main" val="3946520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3"/>
          <a:stretch>
            <a:fillRect/>
          </a:stretch>
        </p:blipFill>
        <p:spPr>
          <a:xfrm>
            <a:off x="1251861" y="2347761"/>
            <a:ext cx="9688277" cy="2162477"/>
          </a:xfrm>
          <a:prstGeom prst="rect">
            <a:avLst/>
          </a:prstGeom>
        </p:spPr>
      </p:pic>
      <p:sp>
        <p:nvSpPr>
          <p:cNvPr id="14" name="Rectangle 13"/>
          <p:cNvSpPr/>
          <p:nvPr/>
        </p:nvSpPr>
        <p:spPr>
          <a:xfrm>
            <a:off x="8825728" y="2366814"/>
            <a:ext cx="967666" cy="212437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842529" y="2401736"/>
            <a:ext cx="967666" cy="212437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768656" y="301551"/>
            <a:ext cx="4491703" cy="4351338"/>
          </a:xfrm>
        </p:spPr>
      </p:pic>
      <p:pic>
        <p:nvPicPr>
          <p:cNvPr id="6"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02" y="640556"/>
            <a:ext cx="4491703" cy="4351338"/>
          </a:xfrm>
          <a:prstGeom prst="rect">
            <a:avLst/>
          </a:prstGeo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7861" y="640556"/>
            <a:ext cx="4491703" cy="4351338"/>
          </a:xfrm>
          <a:prstGeom prst="rect">
            <a:avLst/>
          </a:prstGeom>
        </p:spPr>
      </p:pic>
      <p:pic>
        <p:nvPicPr>
          <p:cNvPr id="8"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442" y="3012580"/>
            <a:ext cx="4491703" cy="4351338"/>
          </a:xfrm>
          <a:prstGeom prst="rect">
            <a:avLst/>
          </a:prstGeom>
        </p:spPr>
      </p:pic>
      <p:pic>
        <p:nvPicPr>
          <p:cNvPr id="9"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5" y="3473298"/>
            <a:ext cx="4491703" cy="4351338"/>
          </a:xfrm>
          <a:prstGeom prst="rect">
            <a:avLst/>
          </a:prstGeom>
        </p:spPr>
      </p:pic>
      <p:pic>
        <p:nvPicPr>
          <p:cNvPr id="10"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979" y="912395"/>
            <a:ext cx="4491703" cy="4351338"/>
          </a:xfrm>
          <a:prstGeom prst="rect">
            <a:avLst/>
          </a:prstGeom>
        </p:spPr>
      </p:pic>
      <p:pic>
        <p:nvPicPr>
          <p:cNvPr id="11"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51" y="2663109"/>
            <a:ext cx="4491703" cy="4351338"/>
          </a:xfrm>
          <a:prstGeom prst="rect">
            <a:avLst/>
          </a:prstGeom>
        </p:spPr>
      </p:pic>
      <p:pic>
        <p:nvPicPr>
          <p:cNvPr id="12"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4262" y="2778009"/>
            <a:ext cx="4491703" cy="4351338"/>
          </a:xfrm>
          <a:prstGeom prst="rect">
            <a:avLst/>
          </a:prstGeom>
        </p:spPr>
      </p:pic>
      <p:pic>
        <p:nvPicPr>
          <p:cNvPr id="13"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278" y="1690688"/>
            <a:ext cx="4491703" cy="4351338"/>
          </a:xfrm>
          <a:prstGeom prst="rect">
            <a:avLst/>
          </a:prstGeom>
        </p:spPr>
      </p:pic>
    </p:spTree>
    <p:extLst>
      <p:ext uri="{BB962C8B-B14F-4D97-AF65-F5344CB8AC3E}">
        <p14:creationId xmlns:p14="http://schemas.microsoft.com/office/powerpoint/2010/main" val="951918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End</a:t>
            </a:r>
            <a:endParaRPr lang="en-GB" dirty="0"/>
          </a:p>
        </p:txBody>
      </p:sp>
      <p:sp>
        <p:nvSpPr>
          <p:cNvPr id="3" name="Content Placeholder 2"/>
          <p:cNvSpPr>
            <a:spLocks noGrp="1"/>
          </p:cNvSpPr>
          <p:nvPr>
            <p:ph idx="1"/>
          </p:nvPr>
        </p:nvSpPr>
        <p:spPr/>
        <p:txBody>
          <a:bodyPr/>
          <a:lstStyle/>
          <a:p>
            <a:r>
              <a:rPr lang="en-GB" dirty="0" smtClean="0"/>
              <a:t>Thanks for listening</a:t>
            </a:r>
          </a:p>
          <a:p>
            <a:r>
              <a:rPr lang="en-GB" dirty="0" smtClean="0"/>
              <a:t>Keep an eye on </a:t>
            </a:r>
            <a:r>
              <a:rPr lang="en-GB" dirty="0" smtClean="0">
                <a:hlinkClick r:id="rId2"/>
              </a:rPr>
              <a:t>https://github.com/Pepsi1x1</a:t>
            </a:r>
            <a:r>
              <a:rPr lang="en-GB" dirty="0" smtClean="0"/>
              <a:t> for the code and slides</a:t>
            </a:r>
          </a:p>
        </p:txBody>
      </p:sp>
    </p:spTree>
    <p:extLst>
      <p:ext uri="{BB962C8B-B14F-4D97-AF65-F5344CB8AC3E}">
        <p14:creationId xmlns:p14="http://schemas.microsoft.com/office/powerpoint/2010/main" val="3915809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you like to optimise huh?</a:t>
            </a:r>
          </a:p>
        </p:txBody>
      </p:sp>
      <p:sp>
        <p:nvSpPr>
          <p:cNvPr id="3" name="Content Placeholder 2"/>
          <p:cNvSpPr>
            <a:spLocks noGrp="1"/>
          </p:cNvSpPr>
          <p:nvPr>
            <p:ph idx="1"/>
          </p:nvPr>
        </p:nvSpPr>
        <p:spPr>
          <a:xfrm>
            <a:off x="838200" y="1825625"/>
            <a:ext cx="6361590" cy="4351338"/>
          </a:xfrm>
        </p:spPr>
        <p:txBody>
          <a:bodyPr>
            <a:normAutofit/>
          </a:bodyPr>
          <a:lstStyle/>
          <a:p>
            <a:pPr marL="0" indent="0">
              <a:buNone/>
            </a:pPr>
            <a:r>
              <a:rPr lang="en-GB" dirty="0"/>
              <a:t>Measuring performance before optimising is key to understanding whether you should be </a:t>
            </a:r>
            <a:r>
              <a:rPr lang="en-GB" dirty="0" smtClean="0"/>
              <a:t>focusing </a:t>
            </a:r>
            <a:r>
              <a:rPr lang="en-GB" dirty="0"/>
              <a:t>on this code or looking </a:t>
            </a:r>
            <a:r>
              <a:rPr lang="en-GB" dirty="0" smtClean="0"/>
              <a:t>elsewhere.</a:t>
            </a:r>
            <a:endParaRPr lang="en-GB" dirty="0"/>
          </a:p>
          <a:p>
            <a:pPr marL="0" indent="0">
              <a:buNone/>
            </a:pPr>
            <a:endParaRPr lang="en-GB" dirty="0"/>
          </a:p>
          <a:p>
            <a:pPr marL="0" indent="0">
              <a:buNone/>
            </a:pPr>
            <a:r>
              <a:rPr lang="en-GB" dirty="0"/>
              <a:t>The data collected from performance measurements as you make changes give you feedback on the optimisations made so you know if they are actually providing any benefit.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417" r="20278"/>
          <a:stretch/>
        </p:blipFill>
        <p:spPr>
          <a:xfrm>
            <a:off x="7429500" y="0"/>
            <a:ext cx="4752976" cy="6858000"/>
          </a:xfrm>
          <a:prstGeom prst="rect">
            <a:avLst/>
          </a:prstGeom>
        </p:spPr>
      </p:pic>
    </p:spTree>
    <p:extLst>
      <p:ext uri="{BB962C8B-B14F-4D97-AF65-F5344CB8AC3E}">
        <p14:creationId xmlns:p14="http://schemas.microsoft.com/office/powerpoint/2010/main" val="2619165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how can we measure?</a:t>
            </a:r>
          </a:p>
        </p:txBody>
      </p:sp>
      <p:sp>
        <p:nvSpPr>
          <p:cNvPr id="4" name="Content Placeholder 3"/>
          <p:cNvSpPr>
            <a:spLocks noGrp="1"/>
          </p:cNvSpPr>
          <p:nvPr>
            <p:ph idx="1"/>
          </p:nvPr>
        </p:nvSpPr>
        <p:spPr/>
        <p:txBody>
          <a:bodyPr/>
          <a:lstStyle/>
          <a:p>
            <a:r>
              <a:rPr lang="en-GB" dirty="0"/>
              <a:t>Stopwatch</a:t>
            </a:r>
          </a:p>
          <a:p>
            <a:r>
              <a:rPr lang="en-GB" dirty="0"/>
              <a:t>Timers</a:t>
            </a:r>
          </a:p>
          <a:p>
            <a:r>
              <a:rPr lang="en-GB" dirty="0"/>
              <a:t>A clock?</a:t>
            </a:r>
          </a:p>
        </p:txBody>
      </p:sp>
      <p:sp>
        <p:nvSpPr>
          <p:cNvPr id="6" name="Content Placeholder 2"/>
          <p:cNvSpPr txBox="1">
            <a:spLocks/>
          </p:cNvSpPr>
          <p:nvPr/>
        </p:nvSpPr>
        <p:spPr>
          <a:xfrm>
            <a:off x="-10653776" y="13705480"/>
            <a:ext cx="614425" cy="18244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Stopwatch</a:t>
            </a:r>
          </a:p>
          <a:p>
            <a:r>
              <a:rPr lang="en-GB"/>
              <a:t>High Resolution Timers</a:t>
            </a:r>
          </a:p>
          <a:p>
            <a:r>
              <a:rPr lang="en-GB"/>
              <a:t>A clock?</a:t>
            </a:r>
            <a:endParaRPr lang="en-GB" dirty="0"/>
          </a:p>
        </p:txBody>
      </p:sp>
      <p:pic>
        <p:nvPicPr>
          <p:cNvPr id="7" name="Picture 2" descr="Clock Photos, Download The BEST Free Clock Stock Photos &amp; HD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7242" r="7026"/>
          <a:stretch/>
        </p:blipFill>
        <p:spPr bwMode="auto">
          <a:xfrm>
            <a:off x="7448550" y="0"/>
            <a:ext cx="4714421" cy="68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885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how can we REALLY </a:t>
            </a:r>
            <a:br>
              <a:rPr lang="en-GB" dirty="0"/>
            </a:br>
            <a:r>
              <a:rPr lang="en-GB" dirty="0"/>
              <a:t>measure?</a:t>
            </a:r>
          </a:p>
        </p:txBody>
      </p:sp>
      <p:sp>
        <p:nvSpPr>
          <p:cNvPr id="3" name="Content Placeholder 2"/>
          <p:cNvSpPr>
            <a:spLocks noGrp="1"/>
          </p:cNvSpPr>
          <p:nvPr>
            <p:ph idx="1"/>
          </p:nvPr>
        </p:nvSpPr>
        <p:spPr>
          <a:xfrm>
            <a:off x="647700" y="1690688"/>
            <a:ext cx="10953750" cy="4691062"/>
          </a:xfrm>
        </p:spPr>
        <p:txBody>
          <a:bodyPr>
            <a:normAutofit/>
          </a:bodyPr>
          <a:lstStyle/>
          <a:p>
            <a:endParaRPr lang="en-GB" dirty="0"/>
          </a:p>
          <a:p>
            <a:endParaRPr lang="en-GB" dirty="0"/>
          </a:p>
          <a:p>
            <a:r>
              <a:rPr lang="en-GB" dirty="0"/>
              <a:t>Just import the </a:t>
            </a:r>
            <a:r>
              <a:rPr lang="en-GB" dirty="0" err="1"/>
              <a:t>nuget</a:t>
            </a:r>
            <a:endParaRPr lang="en-GB" dirty="0"/>
          </a:p>
          <a:p>
            <a:r>
              <a:rPr lang="en-GB" dirty="0"/>
              <a:t>Add some attributes</a:t>
            </a:r>
          </a:p>
          <a:p>
            <a:r>
              <a:rPr lang="en-GB" dirty="0"/>
              <a:t>Run</a:t>
            </a:r>
          </a:p>
          <a:p>
            <a:r>
              <a:rPr lang="en-GB" dirty="0"/>
              <a:t>Get carried away with optimisation</a:t>
            </a:r>
          </a:p>
          <a:p>
            <a:r>
              <a:rPr lang="en-GB" dirty="0"/>
              <a:t>Run, repeat</a:t>
            </a:r>
          </a:p>
          <a:p>
            <a:endParaRPr lang="en-GB" dirty="0"/>
          </a:p>
        </p:txBody>
      </p:sp>
      <p:pic>
        <p:nvPicPr>
          <p:cNvPr id="1026" name="Picture 2" descr="https://github.com/dotnet/BenchmarkDotNet/raw/master/docs/logo/logo-wi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 y="1813330"/>
            <a:ext cx="3690425" cy="6538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30532"/>
          <a:stretch/>
        </p:blipFill>
        <p:spPr>
          <a:xfrm>
            <a:off x="7427913" y="0"/>
            <a:ext cx="4764087" cy="6858000"/>
          </a:xfrm>
          <a:prstGeom prst="rect">
            <a:avLst/>
          </a:prstGeom>
        </p:spPr>
      </p:pic>
    </p:spTree>
    <p:extLst>
      <p:ext uri="{BB962C8B-B14F-4D97-AF65-F5344CB8AC3E}">
        <p14:creationId xmlns:p14="http://schemas.microsoft.com/office/powerpoint/2010/main" val="146506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55985" y="407970"/>
            <a:ext cx="8680030" cy="6042060"/>
          </a:xfrm>
        </p:spPr>
      </p:pic>
    </p:spTree>
    <p:extLst>
      <p:ext uri="{BB962C8B-B14F-4D97-AF65-F5344CB8AC3E}">
        <p14:creationId xmlns:p14="http://schemas.microsoft.com/office/powerpoint/2010/main" val="3873525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From humble beginnings</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65114" y="1825625"/>
            <a:ext cx="8461771" cy="4351338"/>
          </a:xfrm>
        </p:spPr>
      </p:pic>
    </p:spTree>
    <p:extLst>
      <p:ext uri="{BB962C8B-B14F-4D97-AF65-F5344CB8AC3E}">
        <p14:creationId xmlns:p14="http://schemas.microsoft.com/office/powerpoint/2010/main" val="3544800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the baseline</a:t>
            </a:r>
            <a:endParaRPr lang="en-GB" dirty="0"/>
          </a:p>
        </p:txBody>
      </p:sp>
      <p:pic>
        <p:nvPicPr>
          <p:cNvPr id="4" name="Picture 3"/>
          <p:cNvPicPr>
            <a:picLocks noChangeAspect="1"/>
          </p:cNvPicPr>
          <p:nvPr/>
        </p:nvPicPr>
        <p:blipFill>
          <a:blip r:embed="rId3"/>
          <a:stretch>
            <a:fillRect/>
          </a:stretch>
        </p:blipFill>
        <p:spPr>
          <a:xfrm>
            <a:off x="1037519" y="2619262"/>
            <a:ext cx="10116962" cy="1619476"/>
          </a:xfrm>
          <a:prstGeom prst="rect">
            <a:avLst/>
          </a:prstGeom>
        </p:spPr>
      </p:pic>
      <p:sp>
        <p:nvSpPr>
          <p:cNvPr id="5" name="Rectangle 4"/>
          <p:cNvSpPr/>
          <p:nvPr/>
        </p:nvSpPr>
        <p:spPr>
          <a:xfrm>
            <a:off x="9010835" y="2619262"/>
            <a:ext cx="967666" cy="17130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128334" y="2619261"/>
            <a:ext cx="967666" cy="17130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3303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6BAB432957683468DE01F4EFADEEC5B" ma:contentTypeVersion="15" ma:contentTypeDescription="Create a new document." ma:contentTypeScope="" ma:versionID="5fc94fd8393781d99f0b7e9e2561522b">
  <xsd:schema xmlns:xsd="http://www.w3.org/2001/XMLSchema" xmlns:xs="http://www.w3.org/2001/XMLSchema" xmlns:p="http://schemas.microsoft.com/office/2006/metadata/properties" xmlns:ns3="a05c967b-0302-4bb7-adac-04d9765c3e68" xmlns:ns4="e4ff4f0d-d216-4605-8416-ed8c482ae987" targetNamespace="http://schemas.microsoft.com/office/2006/metadata/properties" ma:root="true" ma:fieldsID="1c95df6687d661510777e354e8fde797" ns3:_="" ns4:_="">
    <xsd:import namespace="a05c967b-0302-4bb7-adac-04d9765c3e68"/>
    <xsd:import namespace="e4ff4f0d-d216-4605-8416-ed8c482ae98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element ref="ns4:_activity"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5c967b-0302-4bb7-adac-04d9765c3e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ff4f0d-d216-4605-8416-ed8c482ae98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4ff4f0d-d216-4605-8416-ed8c482ae987" xsi:nil="true"/>
  </documentManagement>
</p:properties>
</file>

<file path=customXml/itemProps1.xml><?xml version="1.0" encoding="utf-8"?>
<ds:datastoreItem xmlns:ds="http://schemas.openxmlformats.org/officeDocument/2006/customXml" ds:itemID="{A650472D-40A2-4C49-8773-4D3255A804BA}">
  <ds:schemaRefs>
    <ds:schemaRef ds:uri="http://schemas.microsoft.com/sharepoint/v3/contenttype/forms"/>
  </ds:schemaRefs>
</ds:datastoreItem>
</file>

<file path=customXml/itemProps2.xml><?xml version="1.0" encoding="utf-8"?>
<ds:datastoreItem xmlns:ds="http://schemas.openxmlformats.org/officeDocument/2006/customXml" ds:itemID="{DAAD2F24-8011-470A-8096-17891750F07B}">
  <ds:schemaRefs>
    <ds:schemaRef ds:uri="http://schemas.microsoft.com/office/2006/metadata/contentType"/>
    <ds:schemaRef ds:uri="http://schemas.microsoft.com/office/2006/metadata/properties/metaAttributes"/>
    <ds:schemaRef ds:uri="http://www.w3.org/2000/xmlns/"/>
    <ds:schemaRef ds:uri="http://www.w3.org/2001/XMLSchema"/>
    <ds:schemaRef ds:uri="a05c967b-0302-4bb7-adac-04d9765c3e68"/>
    <ds:schemaRef ds:uri="e4ff4f0d-d216-4605-8416-ed8c482ae98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03CBA1-A4AD-4C03-BA10-7ABA9A29A235}">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e4ff4f0d-d216-4605-8416-ed8c482ae987"/>
    <ds:schemaRef ds:uri="a05c967b-0302-4bb7-adac-04d9765c3e6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10423</TotalTime>
  <Words>1887</Words>
  <Application>Microsoft Office PowerPoint</Application>
  <PresentationFormat>Widescreen</PresentationFormat>
  <Paragraphs>165</Paragraphs>
  <Slides>31</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Spanning the Competition: An optimisation story</vt:lpstr>
      <vt:lpstr>Premise</vt:lpstr>
      <vt:lpstr>Caveats</vt:lpstr>
      <vt:lpstr>So you like to optimise huh?</vt:lpstr>
      <vt:lpstr>So how can we measure?</vt:lpstr>
      <vt:lpstr>So how can we REALLY  measure?</vt:lpstr>
      <vt:lpstr>PowerPoint Presentation</vt:lpstr>
      <vt:lpstr>From humble beginnings</vt:lpstr>
      <vt:lpstr>Measuring the baseline</vt:lpstr>
      <vt:lpstr>Let’s review</vt:lpstr>
      <vt:lpstr>Heap</vt:lpstr>
      <vt:lpstr>ReadOnlySpan&lt;T&gt;</vt:lpstr>
      <vt:lpstr>Round 1…fight</vt:lpstr>
      <vt:lpstr>PowerPoint Presentation</vt:lpstr>
      <vt:lpstr>Enter the dragon</vt:lpstr>
      <vt:lpstr>PowerPoint Presentation</vt:lpstr>
      <vt:lpstr>stackalloc</vt:lpstr>
      <vt:lpstr>Powers combine^</vt:lpstr>
      <vt:lpstr>Powers combine^</vt:lpstr>
      <vt:lpstr>Stack</vt:lpstr>
      <vt:lpstr>Span&lt;T&gt;</vt:lpstr>
      <vt:lpstr>Powers combine^</vt:lpstr>
      <vt:lpstr>PowerPoint Presentation</vt:lpstr>
      <vt:lpstr>We can do better</vt:lpstr>
      <vt:lpstr>PowerPoint Presentation</vt:lpstr>
      <vt:lpstr>Boundless Performance</vt:lpstr>
      <vt:lpstr>PowerPoint Presentation</vt:lpstr>
      <vt:lpstr>The fastest – and furious</vt:lpstr>
      <vt:lpstr>Unsafe speeds!</vt:lpstr>
      <vt:lpstr>PowerPoint Presentation</vt:lpstr>
      <vt:lpstr>The End</vt:lpstr>
    </vt:vector>
  </TitlesOfParts>
  <Company>Carpenters Law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Optimising for shits and giggles with spans</dc:title>
  <dc:creator>David Thompson</dc:creator>
  <cp:lastModifiedBy>David Thompson</cp:lastModifiedBy>
  <cp:revision>79</cp:revision>
  <dcterms:created xsi:type="dcterms:W3CDTF">2023-03-03T20:32:28Z</dcterms:created>
  <dcterms:modified xsi:type="dcterms:W3CDTF">2023-04-24T23:29:24Z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0x01010046BAB432957683468DE01F4EFADEEC5B</vt:lpwstr>
  </property>
</Properties>
</file>